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60" r:id="rId1"/>
    <p:sldMasterId id="2147483648" r:id="rId2"/>
  </p:sldMasterIdLst>
  <p:notesMasterIdLst>
    <p:notesMasterId r:id="rId32"/>
  </p:notesMasterIdLst>
  <p:handoutMasterIdLst>
    <p:handoutMasterId r:id="rId33"/>
  </p:handoutMasterIdLst>
  <p:sldIdLst>
    <p:sldId id="257" r:id="rId3"/>
    <p:sldId id="256" r:id="rId4"/>
    <p:sldId id="258" r:id="rId5"/>
    <p:sldId id="259" r:id="rId6"/>
    <p:sldId id="260" r:id="rId7"/>
    <p:sldId id="261" r:id="rId8"/>
    <p:sldId id="262" r:id="rId9"/>
    <p:sldId id="263" r:id="rId10"/>
    <p:sldId id="264" r:id="rId11"/>
    <p:sldId id="265" r:id="rId12"/>
    <p:sldId id="266" r:id="rId13"/>
    <p:sldId id="267" r:id="rId14"/>
    <p:sldId id="268" r:id="rId15"/>
    <p:sldId id="269" r:id="rId16"/>
    <p:sldId id="271" r:id="rId17"/>
    <p:sldId id="272" r:id="rId18"/>
    <p:sldId id="274" r:id="rId19"/>
    <p:sldId id="270" r:id="rId20"/>
    <p:sldId id="273" r:id="rId21"/>
    <p:sldId id="275" r:id="rId22"/>
    <p:sldId id="276" r:id="rId23"/>
    <p:sldId id="277" r:id="rId24"/>
    <p:sldId id="278" r:id="rId25"/>
    <p:sldId id="279" r:id="rId26"/>
    <p:sldId id="280" r:id="rId27"/>
    <p:sldId id="281" r:id="rId28"/>
    <p:sldId id="282" r:id="rId29"/>
    <p:sldId id="283" r:id="rId30"/>
    <p:sldId id="284" r:id="rId31"/>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751"/>
    <a:srgbClr val="8CC64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662" autoAdjust="0"/>
    <p:restoredTop sz="94649" autoAdjust="0"/>
  </p:normalViewPr>
  <p:slideViewPr>
    <p:cSldViewPr snapToGrid="0" snapToObjects="1">
      <p:cViewPr varScale="1">
        <p:scale>
          <a:sx n="84" d="100"/>
          <a:sy n="84" d="100"/>
        </p:scale>
        <p:origin x="90" y="330"/>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spPr>
            <a:solidFill>
              <a:srgbClr val="FF0000"/>
            </a:solidFill>
            <a:ln>
              <a:solidFill>
                <a:schemeClr val="tx1"/>
              </a:solidFill>
            </a:ln>
          </c:spPr>
          <c:invertIfNegative val="0"/>
          <c:dPt>
            <c:idx val="1"/>
            <c:invertIfNegative val="0"/>
            <c:bubble3D val="0"/>
            <c:spPr>
              <a:solidFill>
                <a:schemeClr val="accent1"/>
              </a:solidFill>
              <a:ln>
                <a:solidFill>
                  <a:schemeClr val="tx1"/>
                </a:solidFill>
              </a:ln>
            </c:spPr>
            <c:extLst>
              <c:ext xmlns:c16="http://schemas.microsoft.com/office/drawing/2014/chart" uri="{C3380CC4-5D6E-409C-BE32-E72D297353CC}">
                <c16:uniqueId val="{00000001-92BD-4B05-8BDA-CEC71D3260CD}"/>
              </c:ext>
            </c:extLst>
          </c:dPt>
          <c:dPt>
            <c:idx val="2"/>
            <c:invertIfNegative val="0"/>
            <c:bubble3D val="0"/>
            <c:spPr>
              <a:solidFill>
                <a:srgbClr val="00B050"/>
              </a:solidFill>
              <a:ln>
                <a:solidFill>
                  <a:schemeClr val="tx1"/>
                </a:solidFill>
              </a:ln>
            </c:spPr>
            <c:extLst>
              <c:ext xmlns:c16="http://schemas.microsoft.com/office/drawing/2014/chart" uri="{C3380CC4-5D6E-409C-BE32-E72D297353CC}">
                <c16:uniqueId val="{00000003-92BD-4B05-8BDA-CEC71D3260CD}"/>
              </c:ext>
            </c:extLst>
          </c:dPt>
          <c:dPt>
            <c:idx val="3"/>
            <c:invertIfNegative val="0"/>
            <c:bubble3D val="0"/>
            <c:spPr>
              <a:solidFill>
                <a:srgbClr val="00B0F0"/>
              </a:solidFill>
              <a:ln>
                <a:solidFill>
                  <a:schemeClr val="tx1"/>
                </a:solidFill>
              </a:ln>
            </c:spPr>
            <c:extLst>
              <c:ext xmlns:c16="http://schemas.microsoft.com/office/drawing/2014/chart" uri="{C3380CC4-5D6E-409C-BE32-E72D297353CC}">
                <c16:uniqueId val="{00000005-92BD-4B05-8BDA-CEC71D3260CD}"/>
              </c:ext>
            </c:extLst>
          </c:dPt>
          <c:dPt>
            <c:idx val="4"/>
            <c:invertIfNegative val="0"/>
            <c:bubble3D val="0"/>
            <c:spPr>
              <a:solidFill>
                <a:schemeClr val="accent6"/>
              </a:solidFill>
              <a:ln>
                <a:solidFill>
                  <a:schemeClr val="tx1"/>
                </a:solidFill>
              </a:ln>
            </c:spPr>
            <c:extLst>
              <c:ext xmlns:c16="http://schemas.microsoft.com/office/drawing/2014/chart" uri="{C3380CC4-5D6E-409C-BE32-E72D297353CC}">
                <c16:uniqueId val="{00000007-92BD-4B05-8BDA-CEC71D3260CD}"/>
              </c:ext>
            </c:extLst>
          </c:dPt>
          <c:dPt>
            <c:idx val="5"/>
            <c:invertIfNegative val="0"/>
            <c:bubble3D val="0"/>
            <c:spPr>
              <a:solidFill>
                <a:srgbClr val="7030A0"/>
              </a:solidFill>
              <a:ln>
                <a:solidFill>
                  <a:schemeClr val="tx1"/>
                </a:solidFill>
              </a:ln>
            </c:spPr>
            <c:extLst>
              <c:ext xmlns:c16="http://schemas.microsoft.com/office/drawing/2014/chart" uri="{C3380CC4-5D6E-409C-BE32-E72D297353CC}">
                <c16:uniqueId val="{00000009-92BD-4B05-8BDA-CEC71D3260CD}"/>
              </c:ext>
            </c:extLst>
          </c:dPt>
          <c:dPt>
            <c:idx val="6"/>
            <c:invertIfNegative val="0"/>
            <c:bubble3D val="0"/>
            <c:spPr>
              <a:solidFill>
                <a:srgbClr val="FFFF00"/>
              </a:solidFill>
              <a:ln>
                <a:solidFill>
                  <a:schemeClr val="tx1"/>
                </a:solidFill>
              </a:ln>
            </c:spPr>
            <c:extLst>
              <c:ext xmlns:c16="http://schemas.microsoft.com/office/drawing/2014/chart" uri="{C3380CC4-5D6E-409C-BE32-E72D297353CC}">
                <c16:uniqueId val="{0000000B-92BD-4B05-8BDA-CEC71D3260CD}"/>
              </c:ext>
            </c:extLst>
          </c:dPt>
          <c:cat>
            <c:strRef>
              <c:f>Sheet1!$A$2:$A$8</c:f>
              <c:strCache>
                <c:ptCount val="7"/>
                <c:pt idx="0">
                  <c:v>No High School Diploma</c:v>
                </c:pt>
                <c:pt idx="1">
                  <c:v>High School Diploma</c:v>
                </c:pt>
                <c:pt idx="2">
                  <c:v>Some College, No Degree</c:v>
                </c:pt>
                <c:pt idx="3">
                  <c:v>Associate's Degree</c:v>
                </c:pt>
                <c:pt idx="4">
                  <c:v>Bachelor's Degree</c:v>
                </c:pt>
                <c:pt idx="5">
                  <c:v>Master's Degree</c:v>
                </c:pt>
                <c:pt idx="6">
                  <c:v>Doctoral Degree</c:v>
                </c:pt>
              </c:strCache>
            </c:strRef>
          </c:cat>
          <c:val>
            <c:numRef>
              <c:f>Sheet1!$B$2:$B$8</c:f>
              <c:numCache>
                <c:formatCode>#,##0</c:formatCode>
                <c:ptCount val="7"/>
                <c:pt idx="0">
                  <c:v>27040</c:v>
                </c:pt>
                <c:pt idx="1">
                  <c:v>37024</c:v>
                </c:pt>
                <c:pt idx="2">
                  <c:v>40248</c:v>
                </c:pt>
                <c:pt idx="3">
                  <c:v>43472</c:v>
                </c:pt>
                <c:pt idx="4">
                  <c:v>60996</c:v>
                </c:pt>
                <c:pt idx="5">
                  <c:v>72852</c:v>
                </c:pt>
                <c:pt idx="6">
                  <c:v>90636</c:v>
                </c:pt>
              </c:numCache>
            </c:numRef>
          </c:val>
          <c:extLst>
            <c:ext xmlns:c16="http://schemas.microsoft.com/office/drawing/2014/chart" uri="{C3380CC4-5D6E-409C-BE32-E72D297353CC}">
              <c16:uniqueId val="{0000000C-92BD-4B05-8BDA-CEC71D3260CD}"/>
            </c:ext>
          </c:extLst>
        </c:ser>
        <c:dLbls>
          <c:showLegendKey val="0"/>
          <c:showVal val="0"/>
          <c:showCatName val="0"/>
          <c:showSerName val="0"/>
          <c:showPercent val="0"/>
          <c:showBubbleSize val="0"/>
        </c:dLbls>
        <c:gapWidth val="150"/>
        <c:axId val="165599872"/>
        <c:axId val="130618496"/>
      </c:barChart>
      <c:catAx>
        <c:axId val="165599872"/>
        <c:scaling>
          <c:orientation val="minMax"/>
        </c:scaling>
        <c:delete val="0"/>
        <c:axPos val="b"/>
        <c:numFmt formatCode="General" sourceLinked="0"/>
        <c:majorTickMark val="out"/>
        <c:minorTickMark val="none"/>
        <c:tickLblPos val="nextTo"/>
        <c:crossAx val="130618496"/>
        <c:crosses val="autoZero"/>
        <c:auto val="1"/>
        <c:lblAlgn val="ctr"/>
        <c:lblOffset val="100"/>
        <c:noMultiLvlLbl val="0"/>
      </c:catAx>
      <c:valAx>
        <c:axId val="130618496"/>
        <c:scaling>
          <c:orientation val="minMax"/>
        </c:scaling>
        <c:delete val="0"/>
        <c:axPos val="l"/>
        <c:majorGridlines/>
        <c:numFmt formatCode="#,##0" sourceLinked="1"/>
        <c:majorTickMark val="out"/>
        <c:minorTickMark val="none"/>
        <c:tickLblPos val="nextTo"/>
        <c:crossAx val="165599872"/>
        <c:crosses val="autoZero"/>
        <c:crossBetween val="between"/>
      </c:valAx>
    </c:plotArea>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8381351-685F-9446-9880-50966E79CF7B}" type="datetimeFigureOut">
              <a:rPr lang="en-US" smtClean="0"/>
              <a:t>9/30/2019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92C6906-1A76-4D48-A410-340239A308B3}" type="slidenum">
              <a:rPr lang="en-US" smtClean="0"/>
              <a:t>‹#›</a:t>
            </a:fld>
            <a:endParaRPr lang="en-US"/>
          </a:p>
        </p:txBody>
      </p:sp>
    </p:spTree>
    <p:extLst>
      <p:ext uri="{BB962C8B-B14F-4D97-AF65-F5344CB8AC3E}">
        <p14:creationId xmlns:p14="http://schemas.microsoft.com/office/powerpoint/2010/main" val="98099393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47753A0-663D-1E42-9751-DD1E544557C2}" type="datetimeFigureOut">
              <a:rPr lang="en-US" smtClean="0"/>
              <a:t>9/30/2019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A06B838-CA69-CF43-AB02-EBDA255DB328}" type="slidenum">
              <a:rPr lang="en-US" smtClean="0"/>
              <a:t>‹#›</a:t>
            </a:fld>
            <a:endParaRPr lang="en-US"/>
          </a:p>
        </p:txBody>
      </p:sp>
    </p:spTree>
    <p:extLst>
      <p:ext uri="{BB962C8B-B14F-4D97-AF65-F5344CB8AC3E}">
        <p14:creationId xmlns:p14="http://schemas.microsoft.com/office/powerpoint/2010/main" val="427329145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Start off by introducing yourself,</a:t>
            </a:r>
            <a:r>
              <a:rPr lang="en-US" baseline="0" dirty="0" smtClean="0"/>
              <a:t> your job, and your company. Be prepared to be asked about your company’s mission statement. If time allows, and if your company has one, feel free to show a short video about your company. There is space for students to write down this information on page 13 of the packet.</a:t>
            </a:r>
          </a:p>
          <a:p>
            <a:endParaRPr lang="en-US" baseline="0" dirty="0" smtClean="0"/>
          </a:p>
          <a:p>
            <a:r>
              <a:rPr lang="en-US" baseline="0" dirty="0" smtClean="0"/>
              <a:t>CenterPoint’s can be found at: http://www.centerpointenergy.com/en-us/corporate/about-us.</a:t>
            </a:r>
            <a:endParaRPr lang="en-US" dirty="0" smtClean="0"/>
          </a:p>
          <a:p>
            <a:endParaRPr lang="en-US" dirty="0"/>
          </a:p>
        </p:txBody>
      </p:sp>
      <p:sp>
        <p:nvSpPr>
          <p:cNvPr id="4" name="Slide Number Placeholder 3"/>
          <p:cNvSpPr>
            <a:spLocks noGrp="1"/>
          </p:cNvSpPr>
          <p:nvPr>
            <p:ph type="sldNum" sz="quarter" idx="10"/>
          </p:nvPr>
        </p:nvSpPr>
        <p:spPr/>
        <p:txBody>
          <a:bodyPr/>
          <a:lstStyle/>
          <a:p>
            <a:fld id="{CA06B838-CA69-CF43-AB02-EBDA255DB328}" type="slidenum">
              <a:rPr lang="en-US" smtClean="0"/>
              <a:t>0</a:t>
            </a:fld>
            <a:endParaRPr lang="en-US"/>
          </a:p>
        </p:txBody>
      </p:sp>
    </p:spTree>
    <p:extLst>
      <p:ext uri="{BB962C8B-B14F-4D97-AF65-F5344CB8AC3E}">
        <p14:creationId xmlns:p14="http://schemas.microsoft.com/office/powerpoint/2010/main" val="23747257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Presenting tip:</a:t>
            </a:r>
            <a:r>
              <a:rPr lang="en-US" baseline="0" dirty="0" smtClean="0"/>
              <a:t> Note the difference in costs between in-state and out-of-state schools, as well as state run vs. private. </a:t>
            </a:r>
          </a:p>
          <a:p>
            <a:endParaRPr lang="en-US" baseline="0" dirty="0" smtClean="0"/>
          </a:p>
          <a:p>
            <a:r>
              <a:rPr lang="en-US" baseline="0" dirty="0" smtClean="0"/>
              <a:t>Students will write examples on page 5 of the packet.</a:t>
            </a:r>
            <a:endParaRPr lang="en-US" dirty="0" smtClean="0"/>
          </a:p>
          <a:p>
            <a:endParaRPr lang="en-US" dirty="0"/>
          </a:p>
        </p:txBody>
      </p:sp>
      <p:sp>
        <p:nvSpPr>
          <p:cNvPr id="4" name="Slide Number Placeholder 3"/>
          <p:cNvSpPr>
            <a:spLocks noGrp="1"/>
          </p:cNvSpPr>
          <p:nvPr>
            <p:ph type="sldNum" sz="quarter" idx="10"/>
          </p:nvPr>
        </p:nvSpPr>
        <p:spPr/>
        <p:txBody>
          <a:bodyPr/>
          <a:lstStyle/>
          <a:p>
            <a:fld id="{CA06B838-CA69-CF43-AB02-EBDA255DB328}" type="slidenum">
              <a:rPr lang="en-US" smtClean="0"/>
              <a:t>10</a:t>
            </a:fld>
            <a:endParaRPr lang="en-US"/>
          </a:p>
        </p:txBody>
      </p:sp>
    </p:spTree>
    <p:extLst>
      <p:ext uri="{BB962C8B-B14F-4D97-AF65-F5344CB8AC3E}">
        <p14:creationId xmlns:p14="http://schemas.microsoft.com/office/powerpoint/2010/main" val="24005716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 refer students to page 6 of the packet where there is more information</a:t>
            </a:r>
            <a:r>
              <a:rPr lang="en-US" baseline="0" dirty="0" smtClean="0"/>
              <a:t> provided.</a:t>
            </a:r>
          </a:p>
          <a:p>
            <a:endParaRPr lang="en-US" baseline="0" dirty="0" smtClean="0"/>
          </a:p>
          <a:p>
            <a:r>
              <a:rPr lang="en-US" baseline="0" dirty="0" smtClean="0"/>
              <a:t>Presenting Tips: </a:t>
            </a:r>
          </a:p>
          <a:p>
            <a:endParaRPr lang="en-US" baseline="0" dirty="0" smtClean="0"/>
          </a:p>
          <a:p>
            <a:r>
              <a:rPr lang="en-US" baseline="0" dirty="0" smtClean="0"/>
              <a:t>Discuss what students can do now to boost their scholarship potential:</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Getting involved with extracurricular activities that prepare you for your future career. Examples: Texas Association of Future Educators (TAFE), Future Farmers of America (FFA), Student Council, PALS, Debate, JROTC, sports, UIL Academic team, HOSA (for future health professionals), DECA (for those interested in marketing, BPA (Business Professionals of America)</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Volunteerism and community service: volunteer at your religious place of worship, SPCA, or nursing home, or organize a blood drive at your high school, become involved in school organizations such as Interact, Student Council, or National Honor Society</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Make good grades, colleges award thousands to millions of dollars in academic scholarships</a:t>
            </a:r>
          </a:p>
          <a:p>
            <a:endParaRPr lang="en-US" dirty="0"/>
          </a:p>
        </p:txBody>
      </p:sp>
      <p:sp>
        <p:nvSpPr>
          <p:cNvPr id="4" name="Slide Number Placeholder 3"/>
          <p:cNvSpPr>
            <a:spLocks noGrp="1"/>
          </p:cNvSpPr>
          <p:nvPr>
            <p:ph type="sldNum" sz="quarter" idx="10"/>
          </p:nvPr>
        </p:nvSpPr>
        <p:spPr/>
        <p:txBody>
          <a:bodyPr/>
          <a:lstStyle/>
          <a:p>
            <a:fld id="{CA06B838-CA69-CF43-AB02-EBDA255DB328}" type="slidenum">
              <a:rPr lang="en-US" smtClean="0"/>
              <a:t>11</a:t>
            </a:fld>
            <a:endParaRPr lang="en-US"/>
          </a:p>
        </p:txBody>
      </p:sp>
    </p:spTree>
    <p:extLst>
      <p:ext uri="{BB962C8B-B14F-4D97-AF65-F5344CB8AC3E}">
        <p14:creationId xmlns:p14="http://schemas.microsoft.com/office/powerpoint/2010/main" val="7716340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Presenting tip:</a:t>
            </a:r>
            <a:r>
              <a:rPr lang="en-US" baseline="0" dirty="0" smtClean="0"/>
              <a:t> Let students know that they will be picking an endorsement in high school. They will take classes in that field to give them a foundation for a future career. </a:t>
            </a:r>
          </a:p>
          <a:p>
            <a:r>
              <a:rPr lang="en-US" baseline="0" dirty="0" smtClean="0"/>
              <a:t>In the slideshow, there are no careers attributed to the multidisciplinary endorsement but you can discuss careers such as teachers or doctors that require more than one skill set. Teachers could be considered public service; however, teachers must be knowledgeable in their teaching field such as science, math, or art. In addition, doctors fall under STEM, but many own their own practice where they have to be knowledgeable about running a business.</a:t>
            </a:r>
          </a:p>
          <a:p>
            <a:endParaRPr lang="en-US" baseline="0" dirty="0" smtClean="0"/>
          </a:p>
          <a:p>
            <a:r>
              <a:rPr lang="en-US" baseline="0" dirty="0" smtClean="0"/>
              <a:t>Students will be listing the five endorsements on page 7 of the packet and then writing down one example of each as they go through the activity.</a:t>
            </a:r>
          </a:p>
          <a:p>
            <a:endParaRPr lang="en-US" dirty="0"/>
          </a:p>
        </p:txBody>
      </p:sp>
      <p:sp>
        <p:nvSpPr>
          <p:cNvPr id="4" name="Slide Number Placeholder 3"/>
          <p:cNvSpPr>
            <a:spLocks noGrp="1"/>
          </p:cNvSpPr>
          <p:nvPr>
            <p:ph type="sldNum" sz="quarter" idx="10"/>
          </p:nvPr>
        </p:nvSpPr>
        <p:spPr/>
        <p:txBody>
          <a:bodyPr/>
          <a:lstStyle/>
          <a:p>
            <a:fld id="{CA06B838-CA69-CF43-AB02-EBDA255DB328}" type="slidenum">
              <a:rPr lang="en-US" smtClean="0"/>
              <a:t>13</a:t>
            </a:fld>
            <a:endParaRPr lang="en-US"/>
          </a:p>
        </p:txBody>
      </p:sp>
    </p:spTree>
    <p:extLst>
      <p:ext uri="{BB962C8B-B14F-4D97-AF65-F5344CB8AC3E}">
        <p14:creationId xmlns:p14="http://schemas.microsoft.com/office/powerpoint/2010/main" val="14748251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06B838-CA69-CF43-AB02-EBDA255DB328}" type="slidenum">
              <a:rPr lang="en-US" smtClean="0"/>
              <a:t>15</a:t>
            </a:fld>
            <a:endParaRPr lang="en-US"/>
          </a:p>
        </p:txBody>
      </p:sp>
    </p:spTree>
    <p:extLst>
      <p:ext uri="{BB962C8B-B14F-4D97-AF65-F5344CB8AC3E}">
        <p14:creationId xmlns:p14="http://schemas.microsoft.com/office/powerpoint/2010/main" val="17546347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Presenting tip: As you go through these career</a:t>
            </a:r>
            <a:r>
              <a:rPr lang="en-US" baseline="0" dirty="0" smtClean="0"/>
              <a:t> slides, to increase student participation, show the career photo first and then have students guess the endorsement of each career photo before you reveal the information. They can also guess the average pay and education level if time permits.</a:t>
            </a:r>
          </a:p>
          <a:p>
            <a:endParaRPr lang="en-US" dirty="0" smtClean="0"/>
          </a:p>
          <a:p>
            <a:endParaRPr lang="en-US" dirty="0" smtClean="0"/>
          </a:p>
          <a:p>
            <a:r>
              <a:rPr lang="en-US" dirty="0" smtClean="0"/>
              <a:t>Presenting tip: note that while</a:t>
            </a:r>
            <a:r>
              <a:rPr lang="en-US" baseline="0" dirty="0" smtClean="0"/>
              <a:t> the military is not for everyone, it does provide another way to pay for a college education.</a:t>
            </a:r>
            <a:endParaRPr lang="en-US" dirty="0" smtClean="0"/>
          </a:p>
          <a:p>
            <a:endParaRPr lang="en-US" dirty="0"/>
          </a:p>
        </p:txBody>
      </p:sp>
      <p:sp>
        <p:nvSpPr>
          <p:cNvPr id="4" name="Slide Number Placeholder 3"/>
          <p:cNvSpPr>
            <a:spLocks noGrp="1"/>
          </p:cNvSpPr>
          <p:nvPr>
            <p:ph type="sldNum" sz="quarter" idx="10"/>
          </p:nvPr>
        </p:nvSpPr>
        <p:spPr/>
        <p:txBody>
          <a:bodyPr/>
          <a:lstStyle/>
          <a:p>
            <a:fld id="{CA06B838-CA69-CF43-AB02-EBDA255DB328}" type="slidenum">
              <a:rPr lang="en-US" smtClean="0"/>
              <a:t>17</a:t>
            </a:fld>
            <a:endParaRPr lang="en-US"/>
          </a:p>
        </p:txBody>
      </p:sp>
    </p:spTree>
    <p:extLst>
      <p:ext uri="{BB962C8B-B14F-4D97-AF65-F5344CB8AC3E}">
        <p14:creationId xmlns:p14="http://schemas.microsoft.com/office/powerpoint/2010/main" val="25331196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Presenting tip: As students what an entrepreneur is and if they know</a:t>
            </a:r>
            <a:r>
              <a:rPr lang="en-US" baseline="0" dirty="0" smtClean="0"/>
              <a:t> of any. There is a place in the packet for them to brainstorm (page 8). </a:t>
            </a:r>
          </a:p>
          <a:p>
            <a:endParaRPr lang="en-US" baseline="0" dirty="0" smtClean="0"/>
          </a:p>
          <a:p>
            <a:r>
              <a:rPr lang="en-US" baseline="0" dirty="0" smtClean="0"/>
              <a:t>Before moving on to the next slide, have students brainstorm what personality traits successful entrepreneurs need. They can also list these in their packet on page 8.</a:t>
            </a:r>
            <a:endParaRPr lang="en-US" dirty="0" smtClean="0"/>
          </a:p>
          <a:p>
            <a:endParaRPr lang="en-US" dirty="0"/>
          </a:p>
        </p:txBody>
      </p:sp>
      <p:sp>
        <p:nvSpPr>
          <p:cNvPr id="4" name="Slide Number Placeholder 3"/>
          <p:cNvSpPr>
            <a:spLocks noGrp="1"/>
          </p:cNvSpPr>
          <p:nvPr>
            <p:ph type="sldNum" sz="quarter" idx="10"/>
          </p:nvPr>
        </p:nvSpPr>
        <p:spPr/>
        <p:txBody>
          <a:bodyPr/>
          <a:lstStyle/>
          <a:p>
            <a:fld id="{CA06B838-CA69-CF43-AB02-EBDA255DB328}" type="slidenum">
              <a:rPr lang="en-US" smtClean="0"/>
              <a:t>20</a:t>
            </a:fld>
            <a:endParaRPr lang="en-US"/>
          </a:p>
        </p:txBody>
      </p:sp>
    </p:spTree>
    <p:extLst>
      <p:ext uri="{BB962C8B-B14F-4D97-AF65-F5344CB8AC3E}">
        <p14:creationId xmlns:p14="http://schemas.microsoft.com/office/powerpoint/2010/main" val="18956654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Have students brainstorm</a:t>
            </a:r>
            <a:r>
              <a:rPr lang="en-US" baseline="0" dirty="0" smtClean="0"/>
              <a:t> other personality traits of entrepreneurs. There is a place in the packet for them to write down their ideas (page 8). </a:t>
            </a:r>
            <a:endParaRPr lang="en-US" dirty="0" smtClean="0"/>
          </a:p>
          <a:p>
            <a:endParaRPr lang="en-US" dirty="0"/>
          </a:p>
        </p:txBody>
      </p:sp>
      <p:sp>
        <p:nvSpPr>
          <p:cNvPr id="4" name="Slide Number Placeholder 3"/>
          <p:cNvSpPr>
            <a:spLocks noGrp="1"/>
          </p:cNvSpPr>
          <p:nvPr>
            <p:ph type="sldNum" sz="quarter" idx="10"/>
          </p:nvPr>
        </p:nvSpPr>
        <p:spPr/>
        <p:txBody>
          <a:bodyPr/>
          <a:lstStyle/>
          <a:p>
            <a:fld id="{CA06B838-CA69-CF43-AB02-EBDA255DB328}" type="slidenum">
              <a:rPr lang="en-US" smtClean="0"/>
              <a:t>21</a:t>
            </a:fld>
            <a:endParaRPr lang="en-US"/>
          </a:p>
        </p:txBody>
      </p:sp>
    </p:spTree>
    <p:extLst>
      <p:ext uri="{BB962C8B-B14F-4D97-AF65-F5344CB8AC3E}">
        <p14:creationId xmlns:p14="http://schemas.microsoft.com/office/powerpoint/2010/main" val="16288098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Presenting</a:t>
            </a:r>
            <a:r>
              <a:rPr lang="en-US" baseline="0" dirty="0" smtClean="0"/>
              <a:t> tip: If time runs out, you may abbreviate or skip this activity. They can do it with their teacher later or at home.</a:t>
            </a:r>
            <a:endParaRPr lang="en-US" dirty="0" smtClean="0"/>
          </a:p>
          <a:p>
            <a:endParaRPr lang="en-US" dirty="0"/>
          </a:p>
        </p:txBody>
      </p:sp>
      <p:sp>
        <p:nvSpPr>
          <p:cNvPr id="4" name="Slide Number Placeholder 3"/>
          <p:cNvSpPr>
            <a:spLocks noGrp="1"/>
          </p:cNvSpPr>
          <p:nvPr>
            <p:ph type="sldNum" sz="quarter" idx="10"/>
          </p:nvPr>
        </p:nvSpPr>
        <p:spPr/>
        <p:txBody>
          <a:bodyPr/>
          <a:lstStyle/>
          <a:p>
            <a:fld id="{CA06B838-CA69-CF43-AB02-EBDA255DB328}" type="slidenum">
              <a:rPr lang="en-US" smtClean="0"/>
              <a:t>23</a:t>
            </a:fld>
            <a:endParaRPr lang="en-US"/>
          </a:p>
        </p:txBody>
      </p:sp>
    </p:spTree>
    <p:extLst>
      <p:ext uri="{BB962C8B-B14F-4D97-AF65-F5344CB8AC3E}">
        <p14:creationId xmlns:p14="http://schemas.microsoft.com/office/powerpoint/2010/main" val="8085754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Instructions: There</a:t>
            </a:r>
            <a:r>
              <a:rPr lang="en-US" baseline="0" dirty="0" smtClean="0"/>
              <a:t> is a longer list of items in their packet. Have students take a couple minutes to guess the prices of the items listed. The PowerPoint only reviews a few answers but the Volunteer Guide (page 9) provides a full list of answers.</a:t>
            </a:r>
            <a:endParaRPr lang="en-US" dirty="0" smtClean="0"/>
          </a:p>
          <a:p>
            <a:endParaRPr lang="en-US" dirty="0"/>
          </a:p>
        </p:txBody>
      </p:sp>
      <p:sp>
        <p:nvSpPr>
          <p:cNvPr id="4" name="Slide Number Placeholder 3"/>
          <p:cNvSpPr>
            <a:spLocks noGrp="1"/>
          </p:cNvSpPr>
          <p:nvPr>
            <p:ph type="sldNum" sz="quarter" idx="10"/>
          </p:nvPr>
        </p:nvSpPr>
        <p:spPr/>
        <p:txBody>
          <a:bodyPr/>
          <a:lstStyle/>
          <a:p>
            <a:fld id="{CA06B838-CA69-CF43-AB02-EBDA255DB328}" type="slidenum">
              <a:rPr lang="en-US" smtClean="0"/>
              <a:t>25</a:t>
            </a:fld>
            <a:endParaRPr lang="en-US"/>
          </a:p>
        </p:txBody>
      </p:sp>
    </p:spTree>
    <p:extLst>
      <p:ext uri="{BB962C8B-B14F-4D97-AF65-F5344CB8AC3E}">
        <p14:creationId xmlns:p14="http://schemas.microsoft.com/office/powerpoint/2010/main" val="1027110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family necessity</a:t>
            </a:r>
            <a:r>
              <a:rPr lang="en-US" baseline="0" dirty="0" smtClean="0"/>
              <a:t> project is given on pages 10 and 11 of the packet. There are two scenarios for students to read over and make decisions about what they will spend money on that month. If there is time, students can work on one scenario and then the second, or you can split the class in half and have one side of the room do scenario 1 and the other side do scenario 2. You can spend a couple minutes debriefing to give everyone the benefit of both scenarios.</a:t>
            </a:r>
          </a:p>
          <a:p>
            <a:endParaRPr lang="en-US" baseline="0" dirty="0" smtClean="0"/>
          </a:p>
          <a:p>
            <a:r>
              <a:rPr lang="en-US" baseline="0" dirty="0" smtClean="0"/>
              <a:t>Answers will vary depending on what students choose as necessities for the family. It is important to remind students to determine what is absolutely necessary first before they add in other items. </a:t>
            </a:r>
          </a:p>
          <a:p>
            <a:endParaRPr lang="en-US" baseline="0" dirty="0" smtClean="0"/>
          </a:p>
          <a:p>
            <a:r>
              <a:rPr lang="en-US" baseline="0" dirty="0" smtClean="0"/>
              <a:t>In Scenario 2, the family has a higher income. Some of the same items are listed but cost more in this family’s scenario. It is important to note to students that people with a high incomer, may buy a bigger house, which costs more. As a result, they will have a larger mortgage payment, electric bill, homeowner’s insurance, etc. </a:t>
            </a:r>
            <a:endParaRPr lang="en-US" dirty="0" smtClean="0"/>
          </a:p>
          <a:p>
            <a:endParaRPr lang="en-US" dirty="0"/>
          </a:p>
        </p:txBody>
      </p:sp>
      <p:sp>
        <p:nvSpPr>
          <p:cNvPr id="4" name="Slide Number Placeholder 3"/>
          <p:cNvSpPr>
            <a:spLocks noGrp="1"/>
          </p:cNvSpPr>
          <p:nvPr>
            <p:ph type="sldNum" sz="quarter" idx="10"/>
          </p:nvPr>
        </p:nvSpPr>
        <p:spPr/>
        <p:txBody>
          <a:bodyPr/>
          <a:lstStyle/>
          <a:p>
            <a:fld id="{CA06B838-CA69-CF43-AB02-EBDA255DB328}" type="slidenum">
              <a:rPr lang="en-US" smtClean="0"/>
              <a:t>26</a:t>
            </a:fld>
            <a:endParaRPr lang="en-US"/>
          </a:p>
        </p:txBody>
      </p:sp>
    </p:spTree>
    <p:extLst>
      <p:ext uri="{BB962C8B-B14F-4D97-AF65-F5344CB8AC3E}">
        <p14:creationId xmlns:p14="http://schemas.microsoft.com/office/powerpoint/2010/main" val="15415880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Presenting tip: Ask students to share what they would like to</a:t>
            </a:r>
            <a:r>
              <a:rPr lang="en-US" baseline="0" dirty="0" smtClean="0"/>
              <a:t> do when they get out of high school.</a:t>
            </a:r>
          </a:p>
          <a:p>
            <a:endParaRPr lang="en-US" baseline="0" dirty="0" smtClean="0"/>
          </a:p>
          <a:p>
            <a:endParaRPr lang="en-US" baseline="0" dirty="0" smtClean="0"/>
          </a:p>
          <a:p>
            <a:r>
              <a:rPr lang="en-US" baseline="0" dirty="0" smtClean="0"/>
              <a:t>Points to Note to students:</a:t>
            </a:r>
          </a:p>
          <a:p>
            <a:endParaRPr lang="en-US" baseline="0" dirty="0" smtClean="0"/>
          </a:p>
          <a:p>
            <a:pPr marL="228600" indent="-228600">
              <a:buFont typeface="+mj-lt"/>
              <a:buAutoNum type="arabicPeriod"/>
            </a:pPr>
            <a:r>
              <a:rPr lang="en-US" baseline="0" dirty="0" smtClean="0"/>
              <a:t>77% of 8</a:t>
            </a:r>
            <a:r>
              <a:rPr lang="en-US" baseline="30000" dirty="0" smtClean="0"/>
              <a:t>th</a:t>
            </a:r>
            <a:r>
              <a:rPr lang="en-US" baseline="0" dirty="0" smtClean="0"/>
              <a:t> graders plan to go to a 2 or 4 year college</a:t>
            </a:r>
          </a:p>
          <a:p>
            <a:pPr marL="228600" indent="-228600">
              <a:buFont typeface="+mj-lt"/>
              <a:buAutoNum type="arabicPeriod"/>
            </a:pPr>
            <a:r>
              <a:rPr lang="en-US" baseline="0" dirty="0" smtClean="0"/>
              <a:t>BUT 73% of these students don’t know what steps to take to prepare for college</a:t>
            </a:r>
          </a:p>
          <a:p>
            <a:pPr marL="228600" indent="-228600">
              <a:buFont typeface="+mj-lt"/>
              <a:buAutoNum type="arabicPeriod"/>
            </a:pPr>
            <a:r>
              <a:rPr lang="en-US" baseline="0" dirty="0" smtClean="0"/>
              <a:t>66% of 8</a:t>
            </a:r>
            <a:r>
              <a:rPr lang="en-US" baseline="30000" dirty="0" smtClean="0"/>
              <a:t>th</a:t>
            </a:r>
            <a:r>
              <a:rPr lang="en-US" baseline="0" dirty="0" smtClean="0"/>
              <a:t> graders do not see the connection between what they learn in middle/high school to the skills they will need after they graduate from high school</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aseline="0" dirty="0" smtClean="0"/>
              <a:t>Ask students what these statistics mean to them and if they are surprised by any, particularly 2 and 3.</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aseline="0" dirty="0" smtClean="0"/>
              <a:t>The average person will spend nearly 47 years working! That’s why educating and enjoying what you do are so important because you will spend much of your life working. The small investment in education does last a lifetime.</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aseline="0" dirty="0" smtClean="0"/>
              <a:t>Did you know, someone with a college degree will make more than $1 million more than someone who doesn’t have a college degree, over the course of their life?</a:t>
            </a:r>
          </a:p>
          <a:p>
            <a:pPr marL="171450" indent="-171450">
              <a:buFont typeface="Arial" panose="020B0604020202020204" pitchFamily="34" charset="0"/>
              <a:buChar char="•"/>
            </a:pPr>
            <a:endParaRPr lang="en-US" dirty="0" smtClean="0"/>
          </a:p>
          <a:p>
            <a:endParaRPr lang="en-US" dirty="0"/>
          </a:p>
        </p:txBody>
      </p:sp>
      <p:sp>
        <p:nvSpPr>
          <p:cNvPr id="4" name="Slide Number Placeholder 3"/>
          <p:cNvSpPr>
            <a:spLocks noGrp="1"/>
          </p:cNvSpPr>
          <p:nvPr>
            <p:ph type="sldNum" sz="quarter" idx="10"/>
          </p:nvPr>
        </p:nvSpPr>
        <p:spPr/>
        <p:txBody>
          <a:bodyPr/>
          <a:lstStyle/>
          <a:p>
            <a:fld id="{CA06B838-CA69-CF43-AB02-EBDA255DB328}" type="slidenum">
              <a:rPr lang="en-US" smtClean="0"/>
              <a:t>1</a:t>
            </a:fld>
            <a:endParaRPr lang="en-US"/>
          </a:p>
        </p:txBody>
      </p:sp>
    </p:spTree>
    <p:extLst>
      <p:ext uri="{BB962C8B-B14F-4D97-AF65-F5344CB8AC3E}">
        <p14:creationId xmlns:p14="http://schemas.microsoft.com/office/powerpoint/2010/main" val="34353536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Presenting</a:t>
            </a:r>
            <a:r>
              <a:rPr lang="en-US" baseline="0" dirty="0" smtClean="0"/>
              <a:t> tip: Discuss work/life balance and allow the class a few minutes of open discussion about what these things mean to them and what they want for their life. Explain that people who typically have a lot of material possessions have to work many extra hours to get them  and may not have as much time to enjoy the things the buy. Some people are okay with this while others may choose to work less demanding hours.</a:t>
            </a:r>
            <a:endParaRPr lang="en-US" dirty="0" smtClean="0"/>
          </a:p>
          <a:p>
            <a:endParaRPr lang="en-US" dirty="0"/>
          </a:p>
        </p:txBody>
      </p:sp>
      <p:sp>
        <p:nvSpPr>
          <p:cNvPr id="4" name="Slide Number Placeholder 3"/>
          <p:cNvSpPr>
            <a:spLocks noGrp="1"/>
          </p:cNvSpPr>
          <p:nvPr>
            <p:ph type="sldNum" sz="quarter" idx="10"/>
          </p:nvPr>
        </p:nvSpPr>
        <p:spPr/>
        <p:txBody>
          <a:bodyPr/>
          <a:lstStyle/>
          <a:p>
            <a:fld id="{CA06B838-CA69-CF43-AB02-EBDA255DB328}" type="slidenum">
              <a:rPr lang="en-US" smtClean="0"/>
              <a:t>27</a:t>
            </a:fld>
            <a:endParaRPr lang="en-US"/>
          </a:p>
        </p:txBody>
      </p:sp>
    </p:spTree>
    <p:extLst>
      <p:ext uri="{BB962C8B-B14F-4D97-AF65-F5344CB8AC3E}">
        <p14:creationId xmlns:p14="http://schemas.microsoft.com/office/powerpoint/2010/main" val="10730020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page 12 of the packet, students should write down three things that</a:t>
            </a:r>
            <a:r>
              <a:rPr lang="en-US" baseline="0" dirty="0" smtClean="0"/>
              <a:t> they can start doing today that will impact their future. </a:t>
            </a:r>
          </a:p>
          <a:p>
            <a:endParaRPr lang="en-US" baseline="0" dirty="0" smtClean="0"/>
          </a:p>
          <a:p>
            <a:r>
              <a:rPr lang="en-US" baseline="0" dirty="0" smtClean="0"/>
              <a:t>Some answers might be, but not limited to: </a:t>
            </a:r>
          </a:p>
          <a:p>
            <a:pPr marL="171450" indent="-171450">
              <a:buFont typeface="Arial" panose="020B0604020202020204" pitchFamily="34" charset="0"/>
              <a:buChar char="•"/>
            </a:pPr>
            <a:r>
              <a:rPr lang="en-US" baseline="0" dirty="0" smtClean="0"/>
              <a:t>Talking to a school counselor about financial aid for college</a:t>
            </a:r>
          </a:p>
          <a:p>
            <a:pPr marL="171450" indent="-171450">
              <a:buFont typeface="Arial" panose="020B0604020202020204" pitchFamily="34" charset="0"/>
              <a:buChar char="•"/>
            </a:pPr>
            <a:r>
              <a:rPr lang="en-US" baseline="0" dirty="0" smtClean="0"/>
              <a:t>Deciding on a few potential careers and figuring out what endorsement track in high school will help you get there.</a:t>
            </a:r>
          </a:p>
          <a:p>
            <a:pPr marL="171450" indent="-171450">
              <a:buFont typeface="Arial" panose="020B0604020202020204" pitchFamily="34" charset="0"/>
              <a:buChar char="•"/>
            </a:pPr>
            <a:r>
              <a:rPr lang="en-US" baseline="0" dirty="0" smtClean="0"/>
              <a:t>Making good grades</a:t>
            </a:r>
          </a:p>
          <a:p>
            <a:pPr marL="171450" indent="-171450">
              <a:buFont typeface="Arial" panose="020B0604020202020204" pitchFamily="34" charset="0"/>
              <a:buChar char="•"/>
            </a:pPr>
            <a:r>
              <a:rPr lang="en-US" baseline="0" dirty="0" smtClean="0"/>
              <a:t>Signing up for extra-curricular activities</a:t>
            </a:r>
          </a:p>
          <a:p>
            <a:endParaRPr lang="en-US" dirty="0"/>
          </a:p>
        </p:txBody>
      </p:sp>
      <p:sp>
        <p:nvSpPr>
          <p:cNvPr id="4" name="Slide Number Placeholder 3"/>
          <p:cNvSpPr>
            <a:spLocks noGrp="1"/>
          </p:cNvSpPr>
          <p:nvPr>
            <p:ph type="sldNum" sz="quarter" idx="10"/>
          </p:nvPr>
        </p:nvSpPr>
        <p:spPr/>
        <p:txBody>
          <a:bodyPr/>
          <a:lstStyle/>
          <a:p>
            <a:fld id="{CA06B838-CA69-CF43-AB02-EBDA255DB328}" type="slidenum">
              <a:rPr lang="en-US" smtClean="0"/>
              <a:t>28</a:t>
            </a:fld>
            <a:endParaRPr lang="en-US"/>
          </a:p>
        </p:txBody>
      </p:sp>
    </p:spTree>
    <p:extLst>
      <p:ext uri="{BB962C8B-B14F-4D97-AF65-F5344CB8AC3E}">
        <p14:creationId xmlns:p14="http://schemas.microsoft.com/office/powerpoint/2010/main" val="41500854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Presenting tip: Have students brainstorm by themselves for about one minute. Then, the students can collaborate with a partner and they may make adjustments to their lists if they choose. After that, allow a few students to share out</a:t>
            </a:r>
            <a:r>
              <a:rPr lang="en-US" baseline="0" dirty="0" smtClean="0"/>
              <a:t> to the rest of the class.</a:t>
            </a:r>
          </a:p>
          <a:p>
            <a:endParaRPr lang="en-US" baseline="0" dirty="0" smtClean="0"/>
          </a:p>
          <a:p>
            <a:r>
              <a:rPr lang="en-US" baseline="0" dirty="0" smtClean="0"/>
              <a:t>They may write these ideas down on page 4 of the packet.</a:t>
            </a:r>
            <a:endParaRPr lang="en-US" dirty="0"/>
          </a:p>
        </p:txBody>
      </p:sp>
      <p:sp>
        <p:nvSpPr>
          <p:cNvPr id="4" name="Slide Number Placeholder 3"/>
          <p:cNvSpPr>
            <a:spLocks noGrp="1"/>
          </p:cNvSpPr>
          <p:nvPr>
            <p:ph type="sldNum" sz="quarter" idx="10"/>
          </p:nvPr>
        </p:nvSpPr>
        <p:spPr/>
        <p:txBody>
          <a:bodyPr/>
          <a:lstStyle/>
          <a:p>
            <a:fld id="{CA06B838-CA69-CF43-AB02-EBDA255DB328}" type="slidenum">
              <a:rPr lang="en-US" smtClean="0"/>
              <a:t>2</a:t>
            </a:fld>
            <a:endParaRPr lang="en-US"/>
          </a:p>
        </p:txBody>
      </p:sp>
    </p:spTree>
    <p:extLst>
      <p:ext uri="{BB962C8B-B14F-4D97-AF65-F5344CB8AC3E}">
        <p14:creationId xmlns:p14="http://schemas.microsoft.com/office/powerpoint/2010/main" val="2738438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All the pieces fit together. Ask students how</a:t>
            </a:r>
            <a:r>
              <a:rPr lang="en-US" baseline="0" dirty="0" smtClean="0"/>
              <a:t> things fit together for them. </a:t>
            </a:r>
            <a:endParaRPr lang="en-US" dirty="0" smtClean="0"/>
          </a:p>
          <a:p>
            <a:endParaRPr lang="en-US" dirty="0"/>
          </a:p>
        </p:txBody>
      </p:sp>
      <p:sp>
        <p:nvSpPr>
          <p:cNvPr id="4" name="Slide Number Placeholder 3"/>
          <p:cNvSpPr>
            <a:spLocks noGrp="1"/>
          </p:cNvSpPr>
          <p:nvPr>
            <p:ph type="sldNum" sz="quarter" idx="10"/>
          </p:nvPr>
        </p:nvSpPr>
        <p:spPr/>
        <p:txBody>
          <a:bodyPr/>
          <a:lstStyle/>
          <a:p>
            <a:fld id="{CA06B838-CA69-CF43-AB02-EBDA255DB328}" type="slidenum">
              <a:rPr lang="en-US" smtClean="0"/>
              <a:t>3</a:t>
            </a:fld>
            <a:endParaRPr lang="en-US"/>
          </a:p>
        </p:txBody>
      </p:sp>
    </p:spTree>
    <p:extLst>
      <p:ext uri="{BB962C8B-B14F-4D97-AF65-F5344CB8AC3E}">
        <p14:creationId xmlns:p14="http://schemas.microsoft.com/office/powerpoint/2010/main" val="12966749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Presenting tip: Ask students what this statistic means to them and why they think it is important to note.</a:t>
            </a:r>
          </a:p>
          <a:p>
            <a:endParaRPr lang="en-US" dirty="0" smtClean="0"/>
          </a:p>
          <a:p>
            <a:r>
              <a:rPr lang="en-US" dirty="0" smtClean="0"/>
              <a:t>Discuss the need for skills!</a:t>
            </a:r>
            <a:r>
              <a:rPr lang="en-US" baseline="0" dirty="0" smtClean="0"/>
              <a:t> With only a high school diploma people are limited to the types of jobs they can have (</a:t>
            </a:r>
            <a:r>
              <a:rPr lang="en-US" baseline="0" dirty="0" err="1" smtClean="0"/>
              <a:t>ie</a:t>
            </a:r>
            <a:r>
              <a:rPr lang="en-US" baseline="0" dirty="0" smtClean="0"/>
              <a:t> cashiers, toll takers, </a:t>
            </a:r>
            <a:r>
              <a:rPr lang="en-US" baseline="0" dirty="0" err="1" smtClean="0"/>
              <a:t>etc</a:t>
            </a:r>
            <a:r>
              <a:rPr lang="en-US" baseline="0" dirty="0" smtClean="0"/>
              <a:t>). The availability of these jobs is shrinking as technology is replacing these jobs (self-check-out, online banking, EZ tag, </a:t>
            </a:r>
            <a:r>
              <a:rPr lang="en-US" baseline="0" dirty="0" err="1" smtClean="0"/>
              <a:t>etc</a:t>
            </a:r>
            <a:r>
              <a:rPr lang="en-US" baseline="0" dirty="0" smtClean="0"/>
              <a:t>)</a:t>
            </a:r>
          </a:p>
          <a:p>
            <a:endParaRPr lang="en-US" baseline="0" dirty="0" smtClean="0"/>
          </a:p>
          <a:p>
            <a:r>
              <a:rPr lang="en-US" baseline="0" dirty="0" smtClean="0"/>
              <a:t>The jobs of the future will require more skilled laborers.</a:t>
            </a:r>
            <a:endParaRPr lang="en-US" dirty="0" smtClean="0"/>
          </a:p>
          <a:p>
            <a:endParaRPr lang="en-US" dirty="0"/>
          </a:p>
        </p:txBody>
      </p:sp>
      <p:sp>
        <p:nvSpPr>
          <p:cNvPr id="4" name="Slide Number Placeholder 3"/>
          <p:cNvSpPr>
            <a:spLocks noGrp="1"/>
          </p:cNvSpPr>
          <p:nvPr>
            <p:ph type="sldNum" sz="quarter" idx="10"/>
          </p:nvPr>
        </p:nvSpPr>
        <p:spPr/>
        <p:txBody>
          <a:bodyPr/>
          <a:lstStyle/>
          <a:p>
            <a:fld id="{CA06B838-CA69-CF43-AB02-EBDA255DB328}" type="slidenum">
              <a:rPr lang="en-US" smtClean="0"/>
              <a:t>5</a:t>
            </a:fld>
            <a:endParaRPr lang="en-US"/>
          </a:p>
        </p:txBody>
      </p:sp>
    </p:spTree>
    <p:extLst>
      <p:ext uri="{BB962C8B-B14F-4D97-AF65-F5344CB8AC3E}">
        <p14:creationId xmlns:p14="http://schemas.microsoft.com/office/powerpoint/2010/main" val="38441914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Presenting</a:t>
            </a:r>
            <a:r>
              <a:rPr lang="en-US" baseline="0" dirty="0" smtClean="0"/>
              <a:t> Tip: Indicate that most universities offer graduate degrees as well.</a:t>
            </a:r>
          </a:p>
          <a:p>
            <a:endParaRPr lang="en-US" baseline="0" dirty="0" smtClean="0"/>
          </a:p>
          <a:p>
            <a:r>
              <a:rPr lang="en-US" baseline="0" dirty="0" smtClean="0"/>
              <a:t>Points to Note:</a:t>
            </a:r>
          </a:p>
          <a:p>
            <a:r>
              <a:rPr lang="en-US" baseline="0" dirty="0" smtClean="0"/>
              <a:t>Talk to your counselor about classes you can take in high school to prepare you for your future career. </a:t>
            </a:r>
          </a:p>
          <a:p>
            <a:endParaRPr lang="en-US" baseline="0" dirty="0" smtClean="0"/>
          </a:p>
          <a:p>
            <a:r>
              <a:rPr lang="en-US" baseline="0" dirty="0" smtClean="0"/>
              <a:t>Once you’ve decided on a career, find out what type of education and training it will require. </a:t>
            </a:r>
          </a:p>
          <a:p>
            <a:endParaRPr lang="en-US" baseline="0" dirty="0" smtClean="0"/>
          </a:p>
          <a:p>
            <a:r>
              <a:rPr lang="en-US" baseline="0" dirty="0" smtClean="0"/>
              <a:t>Align your interests to your future careers.</a:t>
            </a:r>
            <a:endParaRPr lang="en-US" dirty="0" smtClean="0"/>
          </a:p>
          <a:p>
            <a:endParaRPr lang="en-US" dirty="0"/>
          </a:p>
        </p:txBody>
      </p:sp>
      <p:sp>
        <p:nvSpPr>
          <p:cNvPr id="4" name="Slide Number Placeholder 3"/>
          <p:cNvSpPr>
            <a:spLocks noGrp="1"/>
          </p:cNvSpPr>
          <p:nvPr>
            <p:ph type="sldNum" sz="quarter" idx="10"/>
          </p:nvPr>
        </p:nvSpPr>
        <p:spPr/>
        <p:txBody>
          <a:bodyPr/>
          <a:lstStyle/>
          <a:p>
            <a:fld id="{CA06B838-CA69-CF43-AB02-EBDA255DB328}" type="slidenum">
              <a:rPr lang="en-US" smtClean="0"/>
              <a:t>6</a:t>
            </a:fld>
            <a:endParaRPr lang="en-US"/>
          </a:p>
        </p:txBody>
      </p:sp>
    </p:spTree>
    <p:extLst>
      <p:ext uri="{BB962C8B-B14F-4D97-AF65-F5344CB8AC3E}">
        <p14:creationId xmlns:p14="http://schemas.microsoft.com/office/powerpoint/2010/main" val="32996430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Presenting tip: </a:t>
            </a:r>
            <a:r>
              <a:rPr lang="en-US" baseline="0" dirty="0" smtClean="0"/>
              <a:t>Discuss the trend– more education typically equals more income or earning power.  </a:t>
            </a:r>
            <a:r>
              <a:rPr lang="en-US" dirty="0" smtClean="0"/>
              <a:t>Explain to the students that these salaries are</a:t>
            </a:r>
            <a:r>
              <a:rPr lang="en-US" baseline="0" dirty="0" smtClean="0"/>
              <a:t> an average. Typically, workers with these credentials will not make this much money if they go into public service (</a:t>
            </a:r>
            <a:r>
              <a:rPr lang="en-US" baseline="0" dirty="0" err="1" smtClean="0"/>
              <a:t>ie</a:t>
            </a:r>
            <a:r>
              <a:rPr lang="en-US" baseline="0" dirty="0" smtClean="0"/>
              <a:t>: law enforcement, public education, non-profit work, etc.).</a:t>
            </a:r>
          </a:p>
          <a:p>
            <a:endParaRPr lang="en-US" baseline="0" dirty="0" smtClean="0"/>
          </a:p>
          <a:p>
            <a:r>
              <a:rPr lang="en-US" baseline="0" dirty="0" smtClean="0"/>
              <a:t>Students have this graph on page 5 of the packet.</a:t>
            </a:r>
          </a:p>
          <a:p>
            <a:endParaRPr lang="en-US" baseline="0" dirty="0" smtClean="0"/>
          </a:p>
          <a:p>
            <a:r>
              <a:rPr lang="en-US" baseline="0" dirty="0" smtClean="0"/>
              <a:t>Ask students: “Based on the career you’ve chosen, where do you see yourself?” Certain careers require certain levels of education.</a:t>
            </a:r>
          </a:p>
          <a:p>
            <a:endParaRPr lang="en-US" dirty="0"/>
          </a:p>
        </p:txBody>
      </p:sp>
      <p:sp>
        <p:nvSpPr>
          <p:cNvPr id="4" name="Slide Number Placeholder 3"/>
          <p:cNvSpPr>
            <a:spLocks noGrp="1"/>
          </p:cNvSpPr>
          <p:nvPr>
            <p:ph type="sldNum" sz="quarter" idx="10"/>
          </p:nvPr>
        </p:nvSpPr>
        <p:spPr/>
        <p:txBody>
          <a:bodyPr/>
          <a:lstStyle/>
          <a:p>
            <a:fld id="{CA06B838-CA69-CF43-AB02-EBDA255DB328}" type="slidenum">
              <a:rPr lang="en-US" smtClean="0"/>
              <a:t>7</a:t>
            </a:fld>
            <a:endParaRPr lang="en-US"/>
          </a:p>
        </p:txBody>
      </p:sp>
    </p:spTree>
    <p:extLst>
      <p:ext uri="{BB962C8B-B14F-4D97-AF65-F5344CB8AC3E}">
        <p14:creationId xmlns:p14="http://schemas.microsoft.com/office/powerpoint/2010/main" val="4192542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Students</a:t>
            </a:r>
            <a:r>
              <a:rPr lang="en-US" baseline="0" dirty="0" smtClean="0"/>
              <a:t> will write the examples on page 5 of the packet.</a:t>
            </a:r>
            <a:endParaRPr lang="en-US" dirty="0" smtClean="0"/>
          </a:p>
          <a:p>
            <a:endParaRPr lang="en-US" dirty="0"/>
          </a:p>
        </p:txBody>
      </p:sp>
      <p:sp>
        <p:nvSpPr>
          <p:cNvPr id="4" name="Slide Number Placeholder 3"/>
          <p:cNvSpPr>
            <a:spLocks noGrp="1"/>
          </p:cNvSpPr>
          <p:nvPr>
            <p:ph type="sldNum" sz="quarter" idx="10"/>
          </p:nvPr>
        </p:nvSpPr>
        <p:spPr/>
        <p:txBody>
          <a:bodyPr/>
          <a:lstStyle/>
          <a:p>
            <a:fld id="{CA06B838-CA69-CF43-AB02-EBDA255DB328}" type="slidenum">
              <a:rPr lang="en-US" smtClean="0"/>
              <a:t>8</a:t>
            </a:fld>
            <a:endParaRPr lang="en-US"/>
          </a:p>
        </p:txBody>
      </p:sp>
    </p:spTree>
    <p:extLst>
      <p:ext uri="{BB962C8B-B14F-4D97-AF65-F5344CB8AC3E}">
        <p14:creationId xmlns:p14="http://schemas.microsoft.com/office/powerpoint/2010/main" val="8994872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Presenting tip: Mention</a:t>
            </a:r>
            <a:r>
              <a:rPr lang="en-US" baseline="0" dirty="0" smtClean="0"/>
              <a:t> to students that they can attend a community/junior college and later transfer those credits to a four year university to finish their bachelor’s degree. It can be much more cost effective than going straight to university.</a:t>
            </a:r>
          </a:p>
          <a:p>
            <a:endParaRPr lang="en-US" baseline="0" dirty="0" smtClean="0"/>
          </a:p>
          <a:p>
            <a:r>
              <a:rPr lang="en-US" baseline="0" dirty="0" smtClean="0"/>
              <a:t>Students will write examples of community colleges on page 5 of their packet.</a:t>
            </a:r>
            <a:endParaRPr lang="en-US" dirty="0" smtClean="0"/>
          </a:p>
          <a:p>
            <a:endParaRPr lang="en-US" dirty="0"/>
          </a:p>
        </p:txBody>
      </p:sp>
      <p:sp>
        <p:nvSpPr>
          <p:cNvPr id="4" name="Slide Number Placeholder 3"/>
          <p:cNvSpPr>
            <a:spLocks noGrp="1"/>
          </p:cNvSpPr>
          <p:nvPr>
            <p:ph type="sldNum" sz="quarter" idx="10"/>
          </p:nvPr>
        </p:nvSpPr>
        <p:spPr/>
        <p:txBody>
          <a:bodyPr/>
          <a:lstStyle/>
          <a:p>
            <a:fld id="{CA06B838-CA69-CF43-AB02-EBDA255DB328}" type="slidenum">
              <a:rPr lang="en-US" smtClean="0"/>
              <a:t>9</a:t>
            </a:fld>
            <a:endParaRPr lang="en-US"/>
          </a:p>
        </p:txBody>
      </p:sp>
    </p:spTree>
    <p:extLst>
      <p:ext uri="{BB962C8B-B14F-4D97-AF65-F5344CB8AC3E}">
        <p14:creationId xmlns:p14="http://schemas.microsoft.com/office/powerpoint/2010/main" val="42681260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1224646" y="2300118"/>
            <a:ext cx="5861887" cy="1862394"/>
          </a:xfrm>
          <a:prstGeom prst="rect">
            <a:avLst/>
          </a:prstGeom>
        </p:spPr>
        <p:txBody>
          <a:bodyPr vert="horz" lIns="91440" tIns="45720" rIns="91440" bIns="45720" rtlCol="0" anchor="ctr">
            <a:normAutofit/>
          </a:bodyPr>
          <a:lstStyle/>
          <a:p>
            <a:r>
              <a:rPr lang="en-US" dirty="0"/>
              <a:t>Enter Presentation Title Here</a:t>
            </a:r>
          </a:p>
        </p:txBody>
      </p:sp>
    </p:spTree>
    <p:extLst>
      <p:ext uri="{BB962C8B-B14F-4D97-AF65-F5344CB8AC3E}">
        <p14:creationId xmlns:p14="http://schemas.microsoft.com/office/powerpoint/2010/main" val="30219727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solidFill>
                  <a:srgbClr val="595959"/>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a:t>Click to edit Master text styles</a:t>
            </a:r>
          </a:p>
        </p:txBody>
      </p:sp>
      <p:sp>
        <p:nvSpPr>
          <p:cNvPr id="6" name="Slide Number Placeholder 4"/>
          <p:cNvSpPr>
            <a:spLocks noGrp="1"/>
          </p:cNvSpPr>
          <p:nvPr>
            <p:ph type="sldNum" sz="quarter" idx="12"/>
          </p:nvPr>
        </p:nvSpPr>
        <p:spPr>
          <a:xfrm>
            <a:off x="8709648" y="4742958"/>
            <a:ext cx="372184" cy="273844"/>
          </a:xfrm>
        </p:spPr>
        <p:txBody>
          <a:bodyPr/>
          <a:lstStyle/>
          <a:p>
            <a:fld id="{6DF54964-B22D-3445-86BF-9371234E85EF}" type="slidenum">
              <a:rPr lang="en-US" smtClean="0"/>
              <a:t>‹#›</a:t>
            </a:fld>
            <a:endParaRPr lang="en-US"/>
          </a:p>
        </p:txBody>
      </p:sp>
    </p:spTree>
    <p:extLst>
      <p:ext uri="{BB962C8B-B14F-4D97-AF65-F5344CB8AC3E}">
        <p14:creationId xmlns:p14="http://schemas.microsoft.com/office/powerpoint/2010/main" val="4159674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a:solidFill>
                  <a:srgbClr val="595959"/>
                </a:solidFill>
              </a:defRPr>
            </a:lvl1pPr>
            <a:lvl2pPr>
              <a:defRPr>
                <a:solidFill>
                  <a:srgbClr val="595959"/>
                </a:solidFill>
              </a:defRPr>
            </a:lvl2pPr>
            <a:lvl3pPr>
              <a:defRPr>
                <a:solidFill>
                  <a:srgbClr val="595959"/>
                </a:solidFill>
              </a:defRPr>
            </a:lvl3pPr>
            <a:lvl4pPr>
              <a:defRPr>
                <a:solidFill>
                  <a:srgbClr val="595959"/>
                </a:solidFill>
              </a:defRPr>
            </a:lvl4pPr>
            <a:lvl5pPr>
              <a:defRPr>
                <a:solidFill>
                  <a:srgbClr val="595959"/>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p:cNvSpPr>
            <a:spLocks noGrp="1"/>
          </p:cNvSpPr>
          <p:nvPr>
            <p:ph type="sldNum" sz="quarter" idx="12"/>
          </p:nvPr>
        </p:nvSpPr>
        <p:spPr>
          <a:xfrm>
            <a:off x="8709648" y="4742958"/>
            <a:ext cx="372184" cy="273844"/>
          </a:xfrm>
        </p:spPr>
        <p:txBody>
          <a:bodyPr/>
          <a:lstStyle/>
          <a:p>
            <a:fld id="{6DF54964-B22D-3445-86BF-9371234E85EF}" type="slidenum">
              <a:rPr lang="en-US" smtClean="0"/>
              <a:t>‹#›</a:t>
            </a:fld>
            <a:endParaRPr lang="en-US"/>
          </a:p>
        </p:txBody>
      </p:sp>
    </p:spTree>
    <p:extLst>
      <p:ext uri="{BB962C8B-B14F-4D97-AF65-F5344CB8AC3E}">
        <p14:creationId xmlns:p14="http://schemas.microsoft.com/office/powerpoint/2010/main" val="7222604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lvl1pPr>
              <a:defRPr>
                <a:solidFill>
                  <a:srgbClr val="595959"/>
                </a:solidFill>
              </a:defRPr>
            </a:lvl1pPr>
            <a:lvl2pPr>
              <a:defRPr>
                <a:solidFill>
                  <a:srgbClr val="595959"/>
                </a:solidFill>
              </a:defRPr>
            </a:lvl2pPr>
            <a:lvl3pPr>
              <a:defRPr>
                <a:solidFill>
                  <a:srgbClr val="595959"/>
                </a:solidFill>
              </a:defRPr>
            </a:lvl3pPr>
            <a:lvl4pPr>
              <a:defRPr>
                <a:solidFill>
                  <a:srgbClr val="595959"/>
                </a:solidFill>
              </a:defRPr>
            </a:lvl4pPr>
            <a:lvl5pPr>
              <a:defRPr>
                <a:solidFill>
                  <a:srgbClr val="595959"/>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p:cNvSpPr>
            <a:spLocks noGrp="1"/>
          </p:cNvSpPr>
          <p:nvPr>
            <p:ph type="sldNum" sz="quarter" idx="12"/>
          </p:nvPr>
        </p:nvSpPr>
        <p:spPr>
          <a:xfrm>
            <a:off x="8709648" y="4742958"/>
            <a:ext cx="372184" cy="273844"/>
          </a:xfrm>
        </p:spPr>
        <p:txBody>
          <a:bodyPr/>
          <a:lstStyle/>
          <a:p>
            <a:fld id="{6DF54964-B22D-3445-86BF-9371234E85EF}" type="slidenum">
              <a:rPr lang="en-US" smtClean="0"/>
              <a:t>‹#›</a:t>
            </a:fld>
            <a:endParaRPr lang="en-US"/>
          </a:p>
        </p:txBody>
      </p:sp>
    </p:spTree>
    <p:extLst>
      <p:ext uri="{BB962C8B-B14F-4D97-AF65-F5344CB8AC3E}">
        <p14:creationId xmlns:p14="http://schemas.microsoft.com/office/powerpoint/2010/main" val="35324663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dirty="0"/>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6" name="Slide Number Placeholder 5"/>
          <p:cNvSpPr>
            <a:spLocks noGrp="1"/>
          </p:cNvSpPr>
          <p:nvPr>
            <p:ph type="sldNum" sz="quarter" idx="12"/>
          </p:nvPr>
        </p:nvSpPr>
        <p:spPr>
          <a:xfrm>
            <a:off x="8709648" y="4742958"/>
            <a:ext cx="372184" cy="273844"/>
          </a:xfrm>
        </p:spPr>
        <p:txBody>
          <a:bodyPr/>
          <a:lstStyle/>
          <a:p>
            <a:fld id="{6DF54964-B22D-3445-86BF-9371234E85EF}" type="slidenum">
              <a:rPr lang="en-US" smtClean="0"/>
              <a:t>‹#›</a:t>
            </a:fld>
            <a:endParaRPr lang="en-US"/>
          </a:p>
        </p:txBody>
      </p:sp>
    </p:spTree>
    <p:extLst>
      <p:ext uri="{BB962C8B-B14F-4D97-AF65-F5344CB8AC3E}">
        <p14:creationId xmlns:p14="http://schemas.microsoft.com/office/powerpoint/2010/main" val="41447505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8709648" y="4742958"/>
            <a:ext cx="372184" cy="273844"/>
          </a:xfrm>
        </p:spPr>
        <p:txBody>
          <a:bodyPr/>
          <a:lstStyle/>
          <a:p>
            <a:fld id="{6DF54964-B22D-3445-86BF-9371234E85EF}" type="slidenum">
              <a:rPr lang="en-US" smtClean="0"/>
              <a:t>‹#›</a:t>
            </a:fld>
            <a:endParaRPr lang="en-US"/>
          </a:p>
        </p:txBody>
      </p:sp>
    </p:spTree>
    <p:extLst>
      <p:ext uri="{BB962C8B-B14F-4D97-AF65-F5344CB8AC3E}">
        <p14:creationId xmlns:p14="http://schemas.microsoft.com/office/powerpoint/2010/main" val="7625213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a:xfrm>
            <a:off x="8709648" y="4742958"/>
            <a:ext cx="372184" cy="273844"/>
          </a:xfrm>
        </p:spPr>
        <p:txBody>
          <a:bodyPr/>
          <a:lstStyle/>
          <a:p>
            <a:fld id="{6DF54964-B22D-3445-86BF-9371234E85EF}" type="slidenum">
              <a:rPr lang="en-US" smtClean="0"/>
              <a:t>‹#›</a:t>
            </a:fld>
            <a:endParaRPr lang="en-US"/>
          </a:p>
        </p:txBody>
      </p:sp>
    </p:spTree>
    <p:extLst>
      <p:ext uri="{BB962C8B-B14F-4D97-AF65-F5344CB8AC3E}">
        <p14:creationId xmlns:p14="http://schemas.microsoft.com/office/powerpoint/2010/main" val="4689441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solidFill>
                  <a:srgbClr val="595959"/>
                </a:solidFill>
              </a:defRPr>
            </a:lvl1pPr>
            <a:lvl2pPr>
              <a:defRPr sz="2400">
                <a:solidFill>
                  <a:srgbClr val="595959"/>
                </a:solidFill>
              </a:defRPr>
            </a:lvl2pPr>
            <a:lvl3pPr>
              <a:defRPr sz="2000">
                <a:solidFill>
                  <a:srgbClr val="595959"/>
                </a:solidFill>
              </a:defRPr>
            </a:lvl3pPr>
            <a:lvl4pPr>
              <a:defRPr sz="1800">
                <a:solidFill>
                  <a:srgbClr val="595959"/>
                </a:solidFill>
              </a:defRPr>
            </a:lvl4pPr>
            <a:lvl5pPr>
              <a:defRPr sz="1800">
                <a:solidFill>
                  <a:srgbClr val="595959"/>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200151"/>
            <a:ext cx="4038600" cy="3394472"/>
          </a:xfrm>
        </p:spPr>
        <p:txBody>
          <a:bodyPr/>
          <a:lstStyle>
            <a:lvl1pPr>
              <a:defRPr sz="2800">
                <a:solidFill>
                  <a:srgbClr val="595959"/>
                </a:solidFill>
              </a:defRPr>
            </a:lvl1pPr>
            <a:lvl2pPr>
              <a:defRPr sz="2400">
                <a:solidFill>
                  <a:srgbClr val="595959"/>
                </a:solidFill>
              </a:defRPr>
            </a:lvl2pPr>
            <a:lvl3pPr>
              <a:defRPr sz="2000">
                <a:solidFill>
                  <a:srgbClr val="595959"/>
                </a:solidFill>
              </a:defRPr>
            </a:lvl3pPr>
            <a:lvl4pPr>
              <a:defRPr sz="1800">
                <a:solidFill>
                  <a:srgbClr val="595959"/>
                </a:solidFill>
              </a:defRPr>
            </a:lvl4pPr>
            <a:lvl5pPr>
              <a:defRPr sz="1800">
                <a:solidFill>
                  <a:srgbClr val="595959"/>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a:xfrm>
            <a:off x="8709648" y="4742958"/>
            <a:ext cx="372184" cy="273844"/>
          </a:xfrm>
        </p:spPr>
        <p:txBody>
          <a:bodyPr/>
          <a:lstStyle/>
          <a:p>
            <a:fld id="{6DF54964-B22D-3445-86BF-9371234E85EF}" type="slidenum">
              <a:rPr lang="en-US" smtClean="0"/>
              <a:t>‹#›</a:t>
            </a:fld>
            <a:endParaRPr lang="en-US"/>
          </a:p>
        </p:txBody>
      </p:sp>
    </p:spTree>
    <p:extLst>
      <p:ext uri="{BB962C8B-B14F-4D97-AF65-F5344CB8AC3E}">
        <p14:creationId xmlns:p14="http://schemas.microsoft.com/office/powerpoint/2010/main" val="17823695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solidFill>
                  <a:srgbClr val="595959"/>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solidFill>
                  <a:srgbClr val="595959"/>
                </a:solidFill>
              </a:defRPr>
            </a:lvl1pPr>
            <a:lvl2pPr>
              <a:defRPr sz="2000">
                <a:solidFill>
                  <a:srgbClr val="595959"/>
                </a:solidFill>
              </a:defRPr>
            </a:lvl2pPr>
            <a:lvl3pPr>
              <a:defRPr sz="1800">
                <a:solidFill>
                  <a:srgbClr val="595959"/>
                </a:solidFill>
              </a:defRPr>
            </a:lvl3pPr>
            <a:lvl4pPr>
              <a:defRPr sz="1600">
                <a:solidFill>
                  <a:srgbClr val="595959"/>
                </a:solidFill>
              </a:defRPr>
            </a:lvl4pPr>
            <a:lvl5pPr>
              <a:defRPr sz="1600">
                <a:solidFill>
                  <a:srgbClr val="595959"/>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solidFill>
                  <a:srgbClr val="595959"/>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solidFill>
                  <a:srgbClr val="595959"/>
                </a:solidFill>
              </a:defRPr>
            </a:lvl1pPr>
            <a:lvl2pPr>
              <a:defRPr sz="2000">
                <a:solidFill>
                  <a:srgbClr val="595959"/>
                </a:solidFill>
              </a:defRPr>
            </a:lvl2pPr>
            <a:lvl3pPr>
              <a:defRPr sz="1800">
                <a:solidFill>
                  <a:srgbClr val="595959"/>
                </a:solidFill>
              </a:defRPr>
            </a:lvl3pPr>
            <a:lvl4pPr>
              <a:defRPr sz="1600">
                <a:solidFill>
                  <a:srgbClr val="595959"/>
                </a:solidFill>
              </a:defRPr>
            </a:lvl4pPr>
            <a:lvl5pPr>
              <a:defRPr sz="1600">
                <a:solidFill>
                  <a:srgbClr val="595959"/>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a:xfrm>
            <a:off x="8709648" y="4742958"/>
            <a:ext cx="372184" cy="273844"/>
          </a:xfrm>
        </p:spPr>
        <p:txBody>
          <a:bodyPr/>
          <a:lstStyle/>
          <a:p>
            <a:fld id="{6DF54964-B22D-3445-86BF-9371234E85EF}" type="slidenum">
              <a:rPr lang="en-US" smtClean="0"/>
              <a:t>‹#›</a:t>
            </a:fld>
            <a:endParaRPr lang="en-US"/>
          </a:p>
        </p:txBody>
      </p:sp>
    </p:spTree>
    <p:extLst>
      <p:ext uri="{BB962C8B-B14F-4D97-AF65-F5344CB8AC3E}">
        <p14:creationId xmlns:p14="http://schemas.microsoft.com/office/powerpoint/2010/main" val="2172287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a:xfrm>
            <a:off x="8709648" y="4742958"/>
            <a:ext cx="372184" cy="273844"/>
          </a:xfrm>
        </p:spPr>
        <p:txBody>
          <a:bodyPr/>
          <a:lstStyle/>
          <a:p>
            <a:fld id="{6DF54964-B22D-3445-86BF-9371234E85EF}" type="slidenum">
              <a:rPr lang="en-US" smtClean="0"/>
              <a:t>‹#›</a:t>
            </a:fld>
            <a:endParaRPr lang="en-US"/>
          </a:p>
        </p:txBody>
      </p:sp>
    </p:spTree>
    <p:extLst>
      <p:ext uri="{BB962C8B-B14F-4D97-AF65-F5344CB8AC3E}">
        <p14:creationId xmlns:p14="http://schemas.microsoft.com/office/powerpoint/2010/main" val="7758188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4"/>
          <p:cNvSpPr>
            <a:spLocks noGrp="1"/>
          </p:cNvSpPr>
          <p:nvPr>
            <p:ph type="sldNum" sz="quarter" idx="12"/>
          </p:nvPr>
        </p:nvSpPr>
        <p:spPr>
          <a:xfrm>
            <a:off x="8709648" y="4742958"/>
            <a:ext cx="372184" cy="273844"/>
          </a:xfrm>
        </p:spPr>
        <p:txBody>
          <a:bodyPr/>
          <a:lstStyle/>
          <a:p>
            <a:fld id="{6DF54964-B22D-3445-86BF-9371234E85EF}" type="slidenum">
              <a:rPr lang="en-US" smtClean="0"/>
              <a:t>‹#›</a:t>
            </a:fld>
            <a:endParaRPr lang="en-US"/>
          </a:p>
        </p:txBody>
      </p:sp>
    </p:spTree>
    <p:extLst>
      <p:ext uri="{BB962C8B-B14F-4D97-AF65-F5344CB8AC3E}">
        <p14:creationId xmlns:p14="http://schemas.microsoft.com/office/powerpoint/2010/main" val="11979429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solidFill>
                  <a:srgbClr val="595959"/>
                </a:solidFill>
              </a:defRPr>
            </a:lvl1pPr>
            <a:lvl2pPr>
              <a:defRPr sz="2800">
                <a:solidFill>
                  <a:srgbClr val="595959"/>
                </a:solidFill>
              </a:defRPr>
            </a:lvl2pPr>
            <a:lvl3pPr>
              <a:defRPr sz="2400">
                <a:solidFill>
                  <a:srgbClr val="595959"/>
                </a:solidFill>
              </a:defRPr>
            </a:lvl3pPr>
            <a:lvl4pPr>
              <a:defRPr sz="2000">
                <a:solidFill>
                  <a:srgbClr val="595959"/>
                </a:solidFill>
              </a:defRPr>
            </a:lvl4pPr>
            <a:lvl5pPr>
              <a:defRPr sz="2000">
                <a:solidFill>
                  <a:srgbClr val="595959"/>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400">
                <a:solidFill>
                  <a:srgbClr val="595959"/>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a:t>Click to edit Master text styles</a:t>
            </a:r>
          </a:p>
        </p:txBody>
      </p:sp>
      <p:sp>
        <p:nvSpPr>
          <p:cNvPr id="6" name="Slide Number Placeholder 4"/>
          <p:cNvSpPr>
            <a:spLocks noGrp="1"/>
          </p:cNvSpPr>
          <p:nvPr>
            <p:ph type="sldNum" sz="quarter" idx="12"/>
          </p:nvPr>
        </p:nvSpPr>
        <p:spPr>
          <a:xfrm>
            <a:off x="8709648" y="4742958"/>
            <a:ext cx="372184" cy="273844"/>
          </a:xfrm>
        </p:spPr>
        <p:txBody>
          <a:bodyPr/>
          <a:lstStyle/>
          <a:p>
            <a:fld id="{6DF54964-B22D-3445-86BF-9371234E85EF}" type="slidenum">
              <a:rPr lang="en-US" smtClean="0"/>
              <a:t>‹#›</a:t>
            </a:fld>
            <a:endParaRPr lang="en-US"/>
          </a:p>
        </p:txBody>
      </p:sp>
    </p:spTree>
    <p:extLst>
      <p:ext uri="{BB962C8B-B14F-4D97-AF65-F5344CB8AC3E}">
        <p14:creationId xmlns:p14="http://schemas.microsoft.com/office/powerpoint/2010/main" val="32340589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87931" y="2177653"/>
            <a:ext cx="5861887" cy="1862394"/>
          </a:xfrm>
          <a:prstGeom prst="rect">
            <a:avLst/>
          </a:prstGeom>
        </p:spPr>
        <p:txBody>
          <a:bodyPr vert="horz" lIns="91440" tIns="45720" rIns="91440" bIns="45720" rtlCol="0" anchor="ctr">
            <a:normAutofit/>
          </a:bodyPr>
          <a:lstStyle/>
          <a:p>
            <a:r>
              <a:rPr lang="en-US" dirty="0"/>
              <a:t>Enter Presentation Title Here</a:t>
            </a:r>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395" y="100280"/>
            <a:ext cx="8954574" cy="2371271"/>
          </a:xfrm>
          <a:prstGeom prst="rect">
            <a:avLst/>
          </a:prstGeom>
        </p:spPr>
      </p:pic>
    </p:spTree>
    <p:extLst>
      <p:ext uri="{BB962C8B-B14F-4D97-AF65-F5344CB8AC3E}">
        <p14:creationId xmlns:p14="http://schemas.microsoft.com/office/powerpoint/2010/main" val="2086280924"/>
      </p:ext>
    </p:extLst>
  </p:cSld>
  <p:clrMap bg1="lt1" tx1="dk1" bg2="lt2" tx2="dk2" accent1="accent1" accent2="accent2" accent3="accent3" accent4="accent4" accent5="accent5" accent6="accent6" hlink="hlink" folHlink="folHlink"/>
  <p:sldLayoutIdLst>
    <p:sldLayoutId id="2147483661" r:id="rId1"/>
  </p:sldLayoutIdLst>
  <p:hf hdr="0" ftr="0" dt="0"/>
  <p:txStyles>
    <p:titleStyle>
      <a:lvl1pPr algn="l" defTabSz="457189" rtl="0" eaLnBrk="1" latinLnBrk="0" hangingPunct="1">
        <a:spcBef>
          <a:spcPct val="0"/>
        </a:spcBef>
        <a:buNone/>
        <a:defRPr sz="4400" kern="1200">
          <a:solidFill>
            <a:srgbClr val="008000"/>
          </a:solidFill>
          <a:latin typeface="Arial"/>
          <a:ea typeface="+mj-ea"/>
          <a:cs typeface="Arial"/>
        </a:defRPr>
      </a:lvl1pPr>
    </p:titleStyle>
    <p:bodyStyle>
      <a:lvl1pPr marL="342891" indent="-342891"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p:cNvSpPr/>
          <p:nvPr userDrawn="1"/>
        </p:nvSpPr>
        <p:spPr>
          <a:xfrm>
            <a:off x="0" y="4711148"/>
            <a:ext cx="9144000" cy="257175"/>
          </a:xfrm>
          <a:prstGeom prst="rect">
            <a:avLst/>
          </a:prstGeom>
          <a:solidFill>
            <a:srgbClr val="8CC64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709648" y="4691601"/>
            <a:ext cx="372184" cy="273844"/>
          </a:xfrm>
          <a:prstGeom prst="rect">
            <a:avLst/>
          </a:prstGeom>
        </p:spPr>
        <p:txBody>
          <a:bodyPr vert="horz" lIns="91440" tIns="45720" rIns="91440" bIns="45720" rtlCol="0" anchor="ctr"/>
          <a:lstStyle>
            <a:lvl1pPr algn="r">
              <a:defRPr sz="1200">
                <a:solidFill>
                  <a:schemeClr val="bg1"/>
                </a:solidFill>
              </a:defRPr>
            </a:lvl1pPr>
          </a:lstStyle>
          <a:p>
            <a:fld id="{6DF54964-B22D-3445-86BF-9371234E85EF}" type="slidenum">
              <a:rPr lang="en-US" smtClean="0"/>
              <a:pPr/>
              <a:t>‹#›</a:t>
            </a:fld>
            <a:endParaRPr lang="en-US" dirty="0"/>
          </a:p>
        </p:txBody>
      </p:sp>
    </p:spTree>
    <p:extLst>
      <p:ext uri="{BB962C8B-B14F-4D97-AF65-F5344CB8AC3E}">
        <p14:creationId xmlns:p14="http://schemas.microsoft.com/office/powerpoint/2010/main" val="37915377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189" rtl="0" eaLnBrk="1" latinLnBrk="0" hangingPunct="1">
        <a:spcBef>
          <a:spcPct val="0"/>
        </a:spcBef>
        <a:buNone/>
        <a:defRPr sz="4400" kern="1200">
          <a:solidFill>
            <a:srgbClr val="008000"/>
          </a:solidFill>
          <a:latin typeface="Arial"/>
          <a:ea typeface="+mj-ea"/>
          <a:cs typeface="Arial"/>
        </a:defRPr>
      </a:lvl1pPr>
    </p:titleStyle>
    <p:bodyStyle>
      <a:lvl1pPr marL="342891" indent="-342891" algn="l" defTabSz="457189" rtl="0" eaLnBrk="1" latinLnBrk="0" hangingPunct="1">
        <a:spcBef>
          <a:spcPct val="20000"/>
        </a:spcBef>
        <a:buFont typeface="Arial"/>
        <a:buChar char="•"/>
        <a:defRPr sz="3200" kern="1200">
          <a:solidFill>
            <a:srgbClr val="595959"/>
          </a:solidFill>
          <a:latin typeface="Arial"/>
          <a:ea typeface="+mn-ea"/>
          <a:cs typeface="Arial"/>
        </a:defRPr>
      </a:lvl1pPr>
      <a:lvl2pPr marL="742932" indent="-285744" algn="l" defTabSz="457189" rtl="0" eaLnBrk="1" latinLnBrk="0" hangingPunct="1">
        <a:spcBef>
          <a:spcPct val="20000"/>
        </a:spcBef>
        <a:buFont typeface="Arial"/>
        <a:buChar char="–"/>
        <a:defRPr sz="2800" kern="1200">
          <a:solidFill>
            <a:srgbClr val="595959"/>
          </a:solidFill>
          <a:latin typeface="Arial"/>
          <a:ea typeface="+mn-ea"/>
          <a:cs typeface="Arial"/>
        </a:defRPr>
      </a:lvl2pPr>
      <a:lvl3pPr marL="1142971" indent="-228594" algn="l" defTabSz="457189" rtl="0" eaLnBrk="1" latinLnBrk="0" hangingPunct="1">
        <a:spcBef>
          <a:spcPct val="20000"/>
        </a:spcBef>
        <a:buFont typeface="Arial"/>
        <a:buChar char="•"/>
        <a:defRPr sz="2400" kern="1200">
          <a:solidFill>
            <a:srgbClr val="595959"/>
          </a:solidFill>
          <a:latin typeface="Arial"/>
          <a:ea typeface="+mn-ea"/>
          <a:cs typeface="Arial"/>
        </a:defRPr>
      </a:lvl3pPr>
      <a:lvl4pPr marL="1600160" indent="-228594" algn="l" defTabSz="457189" rtl="0" eaLnBrk="1" latinLnBrk="0" hangingPunct="1">
        <a:spcBef>
          <a:spcPct val="20000"/>
        </a:spcBef>
        <a:buFont typeface="Arial"/>
        <a:buChar char="–"/>
        <a:defRPr sz="2000" kern="1200">
          <a:solidFill>
            <a:srgbClr val="595959"/>
          </a:solidFill>
          <a:latin typeface="Arial"/>
          <a:ea typeface="+mn-ea"/>
          <a:cs typeface="Arial"/>
        </a:defRPr>
      </a:lvl4pPr>
      <a:lvl5pPr marL="2057349" indent="-228594" algn="l" defTabSz="457189" rtl="0" eaLnBrk="1" latinLnBrk="0" hangingPunct="1">
        <a:spcBef>
          <a:spcPct val="20000"/>
        </a:spcBef>
        <a:buFont typeface="Arial"/>
        <a:buChar char="»"/>
        <a:defRPr sz="2000" kern="1200">
          <a:solidFill>
            <a:srgbClr val="595959"/>
          </a:solidFill>
          <a:latin typeface="Arial"/>
          <a:ea typeface="+mn-ea"/>
          <a:cs typeface="Arial"/>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8751"/>
                </a:solidFill>
              </a:rPr>
              <a:t>JA Your Career, Your Future</a:t>
            </a:r>
            <a:endParaRPr lang="en-US" dirty="0">
              <a:solidFill>
                <a:srgbClr val="008751"/>
              </a:solidFill>
            </a:endParaRPr>
          </a:p>
        </p:txBody>
      </p:sp>
    </p:spTree>
    <p:extLst>
      <p:ext uri="{BB962C8B-B14F-4D97-AF65-F5344CB8AC3E}">
        <p14:creationId xmlns:p14="http://schemas.microsoft.com/office/powerpoint/2010/main" val="10430573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8751"/>
                </a:solidFill>
              </a:rPr>
              <a:t>Community and Junior College</a:t>
            </a:r>
            <a:endParaRPr lang="en-US" dirty="0">
              <a:solidFill>
                <a:srgbClr val="008751"/>
              </a:solidFill>
            </a:endParaRPr>
          </a:p>
        </p:txBody>
      </p:sp>
      <p:sp>
        <p:nvSpPr>
          <p:cNvPr id="3" name="Content Placeholder 2"/>
          <p:cNvSpPr>
            <a:spLocks noGrp="1"/>
          </p:cNvSpPr>
          <p:nvPr>
            <p:ph idx="1"/>
          </p:nvPr>
        </p:nvSpPr>
        <p:spPr/>
        <p:txBody>
          <a:bodyPr/>
          <a:lstStyle/>
          <a:p>
            <a:pPr marL="0" indent="0" algn="ctr">
              <a:buNone/>
            </a:pPr>
            <a:r>
              <a:rPr lang="en-US" dirty="0"/>
              <a:t>A two year college that offers technical certifications and associate degrees.</a:t>
            </a:r>
          </a:p>
          <a:p>
            <a:endParaRPr lang="en-US" dirty="0"/>
          </a:p>
        </p:txBody>
      </p:sp>
      <p:sp>
        <p:nvSpPr>
          <p:cNvPr id="4" name="Slide Number Placeholder 3"/>
          <p:cNvSpPr>
            <a:spLocks noGrp="1"/>
          </p:cNvSpPr>
          <p:nvPr>
            <p:ph type="sldNum" sz="quarter" idx="12"/>
          </p:nvPr>
        </p:nvSpPr>
        <p:spPr/>
        <p:txBody>
          <a:bodyPr/>
          <a:lstStyle/>
          <a:p>
            <a:fld id="{6DF54964-B22D-3445-86BF-9371234E85EF}" type="slidenum">
              <a:rPr lang="en-US" smtClean="0"/>
              <a:t>9</a:t>
            </a:fld>
            <a:endParaRPr lang="en-US"/>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3069" y="2351162"/>
            <a:ext cx="1516871" cy="109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70941" y="2470769"/>
            <a:ext cx="2043261" cy="7406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50640" y="3635016"/>
            <a:ext cx="1613820" cy="9047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4103" y="2962255"/>
            <a:ext cx="2160343" cy="11521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92618" y="3340225"/>
            <a:ext cx="2277629" cy="1125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913442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solidFill>
                  <a:srgbClr val="008751"/>
                </a:solidFill>
              </a:rPr>
              <a:t>University</a:t>
            </a:r>
            <a:endParaRPr lang="en-US" dirty="0">
              <a:solidFill>
                <a:srgbClr val="008751"/>
              </a:solidFill>
            </a:endParaRPr>
          </a:p>
        </p:txBody>
      </p:sp>
      <p:sp>
        <p:nvSpPr>
          <p:cNvPr id="3" name="Content Placeholder 2"/>
          <p:cNvSpPr>
            <a:spLocks noGrp="1"/>
          </p:cNvSpPr>
          <p:nvPr>
            <p:ph idx="1"/>
          </p:nvPr>
        </p:nvSpPr>
        <p:spPr>
          <a:xfrm>
            <a:off x="404442" y="965936"/>
            <a:ext cx="8229600" cy="3394472"/>
          </a:xfrm>
        </p:spPr>
        <p:txBody>
          <a:bodyPr/>
          <a:lstStyle/>
          <a:p>
            <a:pPr marL="0" indent="0" algn="ctr">
              <a:buNone/>
            </a:pPr>
            <a:r>
              <a:rPr lang="en-US" sz="2400" dirty="0">
                <a:latin typeface="Arial" panose="020B0604020202020204" pitchFamily="34" charset="0"/>
                <a:cs typeface="Arial" panose="020B0604020202020204" pitchFamily="34" charset="0"/>
              </a:rPr>
              <a:t>Offers four year bachelor’s degrees, as well as post graduate degrees</a:t>
            </a:r>
          </a:p>
          <a:p>
            <a:endParaRPr lang="en-US" dirty="0"/>
          </a:p>
        </p:txBody>
      </p:sp>
      <p:sp>
        <p:nvSpPr>
          <p:cNvPr id="4" name="Slide Number Placeholder 3"/>
          <p:cNvSpPr>
            <a:spLocks noGrp="1"/>
          </p:cNvSpPr>
          <p:nvPr>
            <p:ph type="sldNum" sz="quarter" idx="12"/>
          </p:nvPr>
        </p:nvSpPr>
        <p:spPr/>
        <p:txBody>
          <a:bodyPr/>
          <a:lstStyle/>
          <a:p>
            <a:fld id="{6DF54964-B22D-3445-86BF-9371234E85EF}" type="slidenum">
              <a:rPr lang="en-US" smtClean="0"/>
              <a:t>10</a:t>
            </a:fld>
            <a:endParaRPr lang="en-US"/>
          </a:p>
        </p:txBody>
      </p:sp>
      <p:sp>
        <p:nvSpPr>
          <p:cNvPr id="5" name="Content Placeholder 10"/>
          <p:cNvSpPr txBox="1">
            <a:spLocks/>
          </p:cNvSpPr>
          <p:nvPr/>
        </p:nvSpPr>
        <p:spPr>
          <a:xfrm>
            <a:off x="432905" y="2272653"/>
            <a:ext cx="4040188" cy="968829"/>
          </a:xfrm>
          <a:prstGeom prst="rect">
            <a:avLst/>
          </a:prstGeom>
        </p:spPr>
        <p:txBody>
          <a:bodyPr>
            <a:normAutofit lnSpcReduction="10000"/>
          </a:bodyPr>
          <a:lstStyle>
            <a:lvl1pPr marL="342900" indent="-342900" algn="l" defTabSz="457200" rtl="0" eaLnBrk="1" latinLnBrk="0" hangingPunct="1">
              <a:spcBef>
                <a:spcPct val="20000"/>
              </a:spcBef>
              <a:buFont typeface="Arial"/>
              <a:buChar char="•"/>
              <a:defRPr sz="3200" kern="1200">
                <a:solidFill>
                  <a:srgbClr val="595959"/>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rgbClr val="595959"/>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rgbClr val="595959"/>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rgbClr val="595959"/>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rgbClr val="595959"/>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smtClean="0"/>
              <a:t>Accepts money from state government to make cost more affordable</a:t>
            </a:r>
            <a:endParaRPr lang="en-US" sz="2000" dirty="0"/>
          </a:p>
        </p:txBody>
      </p:sp>
      <p:sp>
        <p:nvSpPr>
          <p:cNvPr id="6" name="Content Placeholder 12"/>
          <p:cNvSpPr txBox="1">
            <a:spLocks/>
          </p:cNvSpPr>
          <p:nvPr/>
        </p:nvSpPr>
        <p:spPr>
          <a:xfrm>
            <a:off x="4539478" y="2272653"/>
            <a:ext cx="4041775" cy="837972"/>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rgbClr val="595959"/>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rgbClr val="595959"/>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rgbClr val="595959"/>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rgbClr val="595959"/>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rgbClr val="595959"/>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smtClean="0"/>
              <a:t>Does not accept state funds so tuition is much higher</a:t>
            </a:r>
            <a:endParaRPr lang="en-US" sz="2000" dirty="0"/>
          </a:p>
        </p:txBody>
      </p:sp>
      <p:sp>
        <p:nvSpPr>
          <p:cNvPr id="7" name="Text Placeholder 9"/>
          <p:cNvSpPr txBox="1">
            <a:spLocks/>
          </p:cNvSpPr>
          <p:nvPr/>
        </p:nvSpPr>
        <p:spPr>
          <a:xfrm>
            <a:off x="479054" y="1796764"/>
            <a:ext cx="4040188" cy="493513"/>
          </a:xfrm>
          <a:prstGeom prst="rect">
            <a:avLst/>
          </a:prstGeom>
        </p:spPr>
        <p:txBody>
          <a:bodyPr/>
          <a:lstStyle>
            <a:lvl1pPr marL="342900" indent="-342900" algn="l" defTabSz="457200" rtl="0" eaLnBrk="1" latinLnBrk="0" hangingPunct="1">
              <a:spcBef>
                <a:spcPct val="20000"/>
              </a:spcBef>
              <a:buFont typeface="Arial"/>
              <a:buChar char="•"/>
              <a:defRPr sz="3200" kern="1200">
                <a:solidFill>
                  <a:srgbClr val="595959"/>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rgbClr val="595959"/>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rgbClr val="595959"/>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rgbClr val="595959"/>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rgbClr val="595959"/>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dirty="0" smtClean="0"/>
              <a:t>State Run</a:t>
            </a:r>
            <a:endParaRPr lang="en-US" sz="2400" dirty="0"/>
          </a:p>
        </p:txBody>
      </p:sp>
      <p:sp>
        <p:nvSpPr>
          <p:cNvPr id="8" name="Text Placeholder 11"/>
          <p:cNvSpPr txBox="1">
            <a:spLocks/>
          </p:cNvSpPr>
          <p:nvPr/>
        </p:nvSpPr>
        <p:spPr>
          <a:xfrm>
            <a:off x="4628779" y="1787562"/>
            <a:ext cx="4041775" cy="504639"/>
          </a:xfrm>
          <a:prstGeom prst="rect">
            <a:avLst/>
          </a:prstGeom>
        </p:spPr>
        <p:txBody>
          <a:bodyPr/>
          <a:lstStyle>
            <a:lvl1pPr marL="342900" indent="-342900" algn="l" defTabSz="457200" rtl="0" eaLnBrk="1" latinLnBrk="0" hangingPunct="1">
              <a:spcBef>
                <a:spcPct val="20000"/>
              </a:spcBef>
              <a:buFont typeface="Arial"/>
              <a:buChar char="•"/>
              <a:defRPr sz="3200" kern="1200">
                <a:solidFill>
                  <a:srgbClr val="595959"/>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rgbClr val="595959"/>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rgbClr val="595959"/>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rgbClr val="595959"/>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rgbClr val="595959"/>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dirty="0" smtClean="0"/>
              <a:t>Private</a:t>
            </a:r>
            <a:endParaRPr lang="en-US" sz="2400" dirty="0"/>
          </a:p>
        </p:txBody>
      </p:sp>
      <p:pic>
        <p:nvPicPr>
          <p:cNvPr id="9" name="Picture 5" descr="University of Houston-Downtown school 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5821" y="3257778"/>
            <a:ext cx="969740" cy="59895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5689" y="3037546"/>
            <a:ext cx="6621545" cy="1947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8" descr="https://upload.wikimedia.org/wikipedia/en/9/94/Prairie_View_A%26M_University_seal.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9068" y="4109751"/>
            <a:ext cx="886493" cy="8755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76364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8751"/>
                </a:solidFill>
              </a:rPr>
              <a:t>How do I pay for school?</a:t>
            </a:r>
            <a:endParaRPr lang="en-US" dirty="0">
              <a:solidFill>
                <a:srgbClr val="008751"/>
              </a:solidFill>
            </a:endParaRPr>
          </a:p>
        </p:txBody>
      </p:sp>
      <p:pic>
        <p:nvPicPr>
          <p:cNvPr id="5" name="Content Placeholder 4"/>
          <p:cNvPicPr>
            <a:picLocks noGrp="1" noChangeAspect="1"/>
          </p:cNvPicPr>
          <p:nvPr>
            <p:ph idx="1"/>
          </p:nvPr>
        </p:nvPicPr>
        <p:blipFill>
          <a:blip r:embed="rId3"/>
          <a:stretch>
            <a:fillRect/>
          </a:stretch>
        </p:blipFill>
        <p:spPr>
          <a:xfrm>
            <a:off x="1138805" y="1063229"/>
            <a:ext cx="6866389" cy="2832187"/>
          </a:xfrm>
          <a:prstGeom prst="rect">
            <a:avLst/>
          </a:prstGeom>
        </p:spPr>
      </p:pic>
      <p:sp>
        <p:nvSpPr>
          <p:cNvPr id="4" name="Slide Number Placeholder 3"/>
          <p:cNvSpPr>
            <a:spLocks noGrp="1"/>
          </p:cNvSpPr>
          <p:nvPr>
            <p:ph type="sldNum" sz="quarter" idx="12"/>
          </p:nvPr>
        </p:nvSpPr>
        <p:spPr/>
        <p:txBody>
          <a:bodyPr/>
          <a:lstStyle/>
          <a:p>
            <a:fld id="{6DF54964-B22D-3445-86BF-9371234E85EF}" type="slidenum">
              <a:rPr lang="en-US" smtClean="0"/>
              <a:t>11</a:t>
            </a:fld>
            <a:endParaRPr lang="en-US"/>
          </a:p>
        </p:txBody>
      </p:sp>
      <p:sp>
        <p:nvSpPr>
          <p:cNvPr id="6" name="Rectangle 5"/>
          <p:cNvSpPr/>
          <p:nvPr/>
        </p:nvSpPr>
        <p:spPr>
          <a:xfrm>
            <a:off x="480050" y="3956550"/>
            <a:ext cx="8229598" cy="923330"/>
          </a:xfrm>
          <a:prstGeom prst="rect">
            <a:avLst/>
          </a:prstGeom>
        </p:spPr>
        <p:txBody>
          <a:bodyPr wrap="square">
            <a:spAutoFit/>
          </a:bodyPr>
          <a:lstStyle/>
          <a:p>
            <a:pPr algn="ctr"/>
            <a:r>
              <a:rPr lang="en-US" b="1" dirty="0">
                <a:latin typeface="Arial" panose="020B0604020202020204" pitchFamily="34" charset="0"/>
                <a:cs typeface="Arial" panose="020B0604020202020204" pitchFamily="34" charset="0"/>
              </a:rPr>
              <a:t>Visit your school counselor for more information if you need help paying for a technical school, junior college, or university.</a:t>
            </a:r>
          </a:p>
          <a:p>
            <a:endParaRPr lang="en-US" dirty="0"/>
          </a:p>
        </p:txBody>
      </p:sp>
    </p:spTree>
    <p:extLst>
      <p:ext uri="{BB962C8B-B14F-4D97-AF65-F5344CB8AC3E}">
        <p14:creationId xmlns:p14="http://schemas.microsoft.com/office/powerpoint/2010/main" val="16897516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8751"/>
                </a:solidFill>
              </a:rPr>
              <a:t>Career</a:t>
            </a:r>
            <a:endParaRPr lang="en-US" dirty="0">
              <a:solidFill>
                <a:srgbClr val="008751"/>
              </a:solidFill>
            </a:endParaRPr>
          </a:p>
        </p:txBody>
      </p:sp>
      <p:pic>
        <p:nvPicPr>
          <p:cNvPr id="5" name="Content Placeholder 4"/>
          <p:cNvPicPr>
            <a:picLocks noGrp="1" noChangeAspect="1"/>
          </p:cNvPicPr>
          <p:nvPr>
            <p:ph idx="1"/>
          </p:nvPr>
        </p:nvPicPr>
        <p:blipFill>
          <a:blip r:embed="rId2"/>
          <a:stretch>
            <a:fillRect/>
          </a:stretch>
        </p:blipFill>
        <p:spPr>
          <a:xfrm>
            <a:off x="1141871" y="1393513"/>
            <a:ext cx="6675699" cy="2688569"/>
          </a:xfrm>
          <a:prstGeom prst="rect">
            <a:avLst/>
          </a:prstGeom>
        </p:spPr>
      </p:pic>
      <p:sp>
        <p:nvSpPr>
          <p:cNvPr id="4" name="Slide Number Placeholder 3"/>
          <p:cNvSpPr>
            <a:spLocks noGrp="1"/>
          </p:cNvSpPr>
          <p:nvPr>
            <p:ph type="sldNum" sz="quarter" idx="12"/>
          </p:nvPr>
        </p:nvSpPr>
        <p:spPr/>
        <p:txBody>
          <a:bodyPr/>
          <a:lstStyle/>
          <a:p>
            <a:fld id="{6DF54964-B22D-3445-86BF-9371234E85EF}" type="slidenum">
              <a:rPr lang="en-US" smtClean="0"/>
              <a:t>12</a:t>
            </a:fld>
            <a:endParaRPr lang="en-US"/>
          </a:p>
        </p:txBody>
      </p:sp>
    </p:spTree>
    <p:extLst>
      <p:ext uri="{BB962C8B-B14F-4D97-AF65-F5344CB8AC3E}">
        <p14:creationId xmlns:p14="http://schemas.microsoft.com/office/powerpoint/2010/main" val="19722842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008751"/>
                </a:solidFill>
              </a:rPr>
              <a:t>Career Pathways (Endorsements)</a:t>
            </a:r>
            <a:endParaRPr lang="en-US" dirty="0">
              <a:solidFill>
                <a:srgbClr val="008751"/>
              </a:solidFill>
            </a:endParaRPr>
          </a:p>
        </p:txBody>
      </p:sp>
      <p:pic>
        <p:nvPicPr>
          <p:cNvPr id="8" name="Content Placeholder 7"/>
          <p:cNvPicPr>
            <a:picLocks noGrp="1" noChangeAspect="1"/>
          </p:cNvPicPr>
          <p:nvPr>
            <p:ph idx="1"/>
          </p:nvPr>
        </p:nvPicPr>
        <p:blipFill>
          <a:blip r:embed="rId3"/>
          <a:stretch>
            <a:fillRect/>
          </a:stretch>
        </p:blipFill>
        <p:spPr>
          <a:xfrm>
            <a:off x="1152939" y="945863"/>
            <a:ext cx="6679095" cy="3675977"/>
          </a:xfrm>
          <a:prstGeom prst="rect">
            <a:avLst/>
          </a:prstGeom>
        </p:spPr>
      </p:pic>
      <p:sp>
        <p:nvSpPr>
          <p:cNvPr id="4" name="Slide Number Placeholder 3"/>
          <p:cNvSpPr>
            <a:spLocks noGrp="1"/>
          </p:cNvSpPr>
          <p:nvPr>
            <p:ph type="sldNum" sz="quarter" idx="12"/>
          </p:nvPr>
        </p:nvSpPr>
        <p:spPr/>
        <p:txBody>
          <a:bodyPr/>
          <a:lstStyle/>
          <a:p>
            <a:fld id="{6DF54964-B22D-3445-86BF-9371234E85EF}" type="slidenum">
              <a:rPr lang="en-US" smtClean="0"/>
              <a:t>13</a:t>
            </a:fld>
            <a:endParaRPr lang="en-US"/>
          </a:p>
        </p:txBody>
      </p:sp>
    </p:spTree>
    <p:extLst>
      <p:ext uri="{BB962C8B-B14F-4D97-AF65-F5344CB8AC3E}">
        <p14:creationId xmlns:p14="http://schemas.microsoft.com/office/powerpoint/2010/main" val="35473910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048" y="0"/>
            <a:ext cx="8229600" cy="857250"/>
          </a:xfrm>
        </p:spPr>
        <p:txBody>
          <a:bodyPr>
            <a:normAutofit/>
          </a:bodyPr>
          <a:lstStyle/>
          <a:p>
            <a:r>
              <a:rPr lang="en-US" sz="4000" dirty="0" smtClean="0">
                <a:solidFill>
                  <a:srgbClr val="008751"/>
                </a:solidFill>
              </a:rPr>
              <a:t>STEM- Physician</a:t>
            </a:r>
            <a:endParaRPr lang="en-US" sz="4000" dirty="0">
              <a:solidFill>
                <a:srgbClr val="008751"/>
              </a:solidFill>
            </a:endParaRPr>
          </a:p>
        </p:txBody>
      </p:sp>
      <p:sp>
        <p:nvSpPr>
          <p:cNvPr id="4" name="Slide Number Placeholder 3"/>
          <p:cNvSpPr>
            <a:spLocks noGrp="1"/>
          </p:cNvSpPr>
          <p:nvPr>
            <p:ph type="sldNum" sz="quarter" idx="12"/>
          </p:nvPr>
        </p:nvSpPr>
        <p:spPr/>
        <p:txBody>
          <a:bodyPr/>
          <a:lstStyle/>
          <a:p>
            <a:fld id="{6DF54964-B22D-3445-86BF-9371234E85EF}" type="slidenum">
              <a:rPr lang="en-US" smtClean="0"/>
              <a:t>14</a:t>
            </a:fld>
            <a:endParaRPr lang="en-US"/>
          </a:p>
        </p:txBody>
      </p:sp>
      <p:sp>
        <p:nvSpPr>
          <p:cNvPr id="5" name="Rectangle 4"/>
          <p:cNvSpPr/>
          <p:nvPr/>
        </p:nvSpPr>
        <p:spPr>
          <a:xfrm>
            <a:off x="2193142" y="741730"/>
            <a:ext cx="4572000" cy="646331"/>
          </a:xfrm>
          <a:prstGeom prst="rect">
            <a:avLst/>
          </a:prstGeom>
        </p:spPr>
        <p:txBody>
          <a:bodyPr>
            <a:spAutoFit/>
          </a:bodyPr>
          <a:lstStyle/>
          <a:p>
            <a:pPr algn="ctr"/>
            <a:r>
              <a:rPr lang="en-US" b="1" dirty="0">
                <a:latin typeface="Arial" panose="020B0604020202020204" pitchFamily="34" charset="0"/>
                <a:cs typeface="Arial" panose="020B0604020202020204" pitchFamily="34" charset="0"/>
              </a:rPr>
              <a:t>Entry Level Education: </a:t>
            </a:r>
            <a:r>
              <a:rPr lang="en-US" dirty="0">
                <a:latin typeface="Arial" panose="020B0604020202020204" pitchFamily="34" charset="0"/>
                <a:cs typeface="Arial" panose="020B0604020202020204" pitchFamily="34" charset="0"/>
              </a:rPr>
              <a:t>Doctoral Degree</a:t>
            </a:r>
          </a:p>
          <a:p>
            <a:pPr algn="ctr"/>
            <a:r>
              <a:rPr lang="en-US" b="1" dirty="0">
                <a:latin typeface="Arial" panose="020B0604020202020204" pitchFamily="34" charset="0"/>
                <a:cs typeface="Arial" panose="020B0604020202020204" pitchFamily="34" charset="0"/>
              </a:rPr>
              <a:t>Average Pay:</a:t>
            </a:r>
            <a:r>
              <a:rPr lang="en-US" dirty="0">
                <a:latin typeface="Arial" panose="020B0604020202020204" pitchFamily="34" charset="0"/>
                <a:cs typeface="Arial" panose="020B0604020202020204" pitchFamily="34" charset="0"/>
              </a:rPr>
              <a:t> $187,200 per year</a:t>
            </a:r>
          </a:p>
        </p:txBody>
      </p:sp>
      <p:pic>
        <p:nvPicPr>
          <p:cNvPr id="6" name="Picture 5"/>
          <p:cNvPicPr>
            <a:picLocks noChangeAspect="1"/>
          </p:cNvPicPr>
          <p:nvPr/>
        </p:nvPicPr>
        <p:blipFill>
          <a:blip r:embed="rId2"/>
          <a:stretch>
            <a:fillRect/>
          </a:stretch>
        </p:blipFill>
        <p:spPr>
          <a:xfrm>
            <a:off x="2805962" y="1412344"/>
            <a:ext cx="3346359" cy="2495427"/>
          </a:xfrm>
          <a:prstGeom prst="rect">
            <a:avLst/>
          </a:prstGeom>
        </p:spPr>
      </p:pic>
      <p:sp>
        <p:nvSpPr>
          <p:cNvPr id="7" name="Rectangle 6"/>
          <p:cNvSpPr/>
          <p:nvPr/>
        </p:nvSpPr>
        <p:spPr>
          <a:xfrm>
            <a:off x="594348" y="4127607"/>
            <a:ext cx="8001000" cy="646331"/>
          </a:xfrm>
          <a:prstGeom prst="rect">
            <a:avLst/>
          </a:prstGeom>
        </p:spPr>
        <p:txBody>
          <a:bodyPr wrap="square">
            <a:spAutoFit/>
          </a:bodyPr>
          <a:lstStyle/>
          <a:p>
            <a:pPr marL="68580" indent="0">
              <a:buFont typeface="Wingdings 2" pitchFamily="18" charset="2"/>
              <a:buNone/>
            </a:pPr>
            <a:r>
              <a:rPr lang="en-US" dirty="0" smtClean="0">
                <a:latin typeface="Arial" panose="020B0604020202020204" pitchFamily="34" charset="0"/>
                <a:cs typeface="Arial" panose="020B0604020202020204" pitchFamily="34" charset="0"/>
              </a:rPr>
              <a:t>Employment of physicians is expected to grow much faster than average for all occupations by the year 2024.  </a:t>
            </a:r>
            <a:endParaRPr lang="en-US" dirty="0">
              <a:latin typeface="Arial" panose="020B0604020202020204" pitchFamily="34" charset="0"/>
              <a:cs typeface="Arial" panose="020B0604020202020204" pitchFamily="34" charset="0"/>
            </a:endParaRPr>
          </a:p>
        </p:txBody>
      </p:sp>
      <p:sp>
        <p:nvSpPr>
          <p:cNvPr id="8" name="Rectangle 7"/>
          <p:cNvSpPr/>
          <p:nvPr/>
        </p:nvSpPr>
        <p:spPr>
          <a:xfrm>
            <a:off x="661454" y="3836083"/>
            <a:ext cx="1915909" cy="369332"/>
          </a:xfrm>
          <a:prstGeom prst="rect">
            <a:avLst/>
          </a:prstGeom>
        </p:spPr>
        <p:txBody>
          <a:bodyPr wrap="none">
            <a:spAutoFit/>
          </a:bodyPr>
          <a:lstStyle/>
          <a:p>
            <a:r>
              <a:rPr lang="en-US" b="1" i="1" dirty="0">
                <a:latin typeface="Arial" panose="020B0604020202020204" pitchFamily="34" charset="0"/>
                <a:cs typeface="Arial" panose="020B0604020202020204" pitchFamily="34" charset="0"/>
              </a:rPr>
              <a:t>Did you know…</a:t>
            </a:r>
          </a:p>
        </p:txBody>
      </p:sp>
    </p:spTree>
    <p:extLst>
      <p:ext uri="{BB962C8B-B14F-4D97-AF65-F5344CB8AC3E}">
        <p14:creationId xmlns:p14="http://schemas.microsoft.com/office/powerpoint/2010/main" val="2049919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57250"/>
          </a:xfrm>
        </p:spPr>
        <p:txBody>
          <a:bodyPr>
            <a:normAutofit/>
          </a:bodyPr>
          <a:lstStyle/>
          <a:p>
            <a:r>
              <a:rPr lang="en-US" sz="4000" dirty="0" smtClean="0">
                <a:solidFill>
                  <a:srgbClr val="008751"/>
                </a:solidFill>
              </a:rPr>
              <a:t>STEM- Welder</a:t>
            </a:r>
            <a:endParaRPr lang="en-US" sz="4000" dirty="0">
              <a:solidFill>
                <a:srgbClr val="008751"/>
              </a:solidFill>
            </a:endParaRPr>
          </a:p>
        </p:txBody>
      </p:sp>
      <p:sp>
        <p:nvSpPr>
          <p:cNvPr id="4" name="Slide Number Placeholder 3"/>
          <p:cNvSpPr>
            <a:spLocks noGrp="1"/>
          </p:cNvSpPr>
          <p:nvPr>
            <p:ph type="sldNum" sz="quarter" idx="12"/>
          </p:nvPr>
        </p:nvSpPr>
        <p:spPr/>
        <p:txBody>
          <a:bodyPr/>
          <a:lstStyle/>
          <a:p>
            <a:fld id="{6DF54964-B22D-3445-86BF-9371234E85EF}" type="slidenum">
              <a:rPr lang="en-US" smtClean="0"/>
              <a:t>15</a:t>
            </a:fld>
            <a:endParaRPr lang="en-US"/>
          </a:p>
        </p:txBody>
      </p:sp>
      <p:sp>
        <p:nvSpPr>
          <p:cNvPr id="5" name="Rectangle 4"/>
          <p:cNvSpPr/>
          <p:nvPr/>
        </p:nvSpPr>
        <p:spPr>
          <a:xfrm>
            <a:off x="1938130" y="731031"/>
            <a:ext cx="5267739" cy="646331"/>
          </a:xfrm>
          <a:prstGeom prst="rect">
            <a:avLst/>
          </a:prstGeom>
        </p:spPr>
        <p:txBody>
          <a:bodyPr wrap="square">
            <a:spAutoFit/>
          </a:bodyPr>
          <a:lstStyle/>
          <a:p>
            <a:pPr algn="ctr"/>
            <a:r>
              <a:rPr lang="en-US" b="1" dirty="0">
                <a:latin typeface="Arial" panose="020B0604020202020204" pitchFamily="34" charset="0"/>
                <a:cs typeface="Arial" panose="020B0604020202020204" pitchFamily="34" charset="0"/>
              </a:rPr>
              <a:t>Entry Level Education: </a:t>
            </a:r>
            <a:r>
              <a:rPr lang="en-US" dirty="0">
                <a:latin typeface="Arial" panose="020B0604020202020204" pitchFamily="34" charset="0"/>
                <a:cs typeface="Arial" panose="020B0604020202020204" pitchFamily="34" charset="0"/>
              </a:rPr>
              <a:t>Specialized Certification</a:t>
            </a:r>
          </a:p>
          <a:p>
            <a:pPr algn="ctr"/>
            <a:r>
              <a:rPr lang="en-US" b="1" dirty="0">
                <a:latin typeface="Arial" panose="020B0604020202020204" pitchFamily="34" charset="0"/>
                <a:cs typeface="Arial" panose="020B0604020202020204" pitchFamily="34" charset="0"/>
              </a:rPr>
              <a:t>Average Pay: </a:t>
            </a:r>
            <a:r>
              <a:rPr lang="en-US" dirty="0">
                <a:latin typeface="Arial" panose="020B0604020202020204" pitchFamily="34" charset="0"/>
                <a:cs typeface="Arial" panose="020B0604020202020204" pitchFamily="34" charset="0"/>
              </a:rPr>
              <a:t>$38,150 per year</a:t>
            </a:r>
            <a:endParaRPr lang="en-US" b="1"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a:stretch>
            <a:fillRect/>
          </a:stretch>
        </p:blipFill>
        <p:spPr>
          <a:xfrm>
            <a:off x="2702302" y="1377362"/>
            <a:ext cx="3739393" cy="2621873"/>
          </a:xfrm>
          <a:prstGeom prst="rect">
            <a:avLst/>
          </a:prstGeom>
        </p:spPr>
      </p:pic>
      <p:sp>
        <p:nvSpPr>
          <p:cNvPr id="7" name="TextBox 6"/>
          <p:cNvSpPr txBox="1"/>
          <p:nvPr/>
        </p:nvSpPr>
        <p:spPr>
          <a:xfrm>
            <a:off x="617716" y="3756939"/>
            <a:ext cx="3987990" cy="369332"/>
          </a:xfrm>
          <a:prstGeom prst="rect">
            <a:avLst/>
          </a:prstGeom>
          <a:noFill/>
        </p:spPr>
        <p:txBody>
          <a:bodyPr wrap="square" rtlCol="0">
            <a:spAutoFit/>
          </a:bodyPr>
          <a:lstStyle/>
          <a:p>
            <a:r>
              <a:rPr lang="en-US" b="1" i="1" dirty="0" smtClean="0">
                <a:solidFill>
                  <a:prstClr val="black"/>
                </a:solidFill>
                <a:latin typeface="Arial" panose="020B0604020202020204" pitchFamily="34" charset="0"/>
                <a:cs typeface="Arial" panose="020B0604020202020204" pitchFamily="34" charset="0"/>
              </a:rPr>
              <a:t>Did you know…</a:t>
            </a:r>
            <a:endParaRPr lang="en-US" b="1" i="1" dirty="0">
              <a:solidFill>
                <a:prstClr val="black"/>
              </a:solidFill>
              <a:latin typeface="Arial" panose="020B0604020202020204" pitchFamily="34" charset="0"/>
              <a:cs typeface="Arial" panose="020B0604020202020204" pitchFamily="34" charset="0"/>
            </a:endParaRPr>
          </a:p>
        </p:txBody>
      </p:sp>
      <p:sp>
        <p:nvSpPr>
          <p:cNvPr id="8" name="Rectangle 7"/>
          <p:cNvSpPr/>
          <p:nvPr/>
        </p:nvSpPr>
        <p:spPr>
          <a:xfrm>
            <a:off x="617716" y="4093472"/>
            <a:ext cx="8001000" cy="923330"/>
          </a:xfrm>
          <a:prstGeom prst="rect">
            <a:avLst/>
          </a:prstGeom>
        </p:spPr>
        <p:txBody>
          <a:bodyPr wrap="square">
            <a:spAutoFit/>
          </a:bodyPr>
          <a:lstStyle/>
          <a:p>
            <a:r>
              <a:rPr lang="en-US" dirty="0" smtClean="0">
                <a:solidFill>
                  <a:prstClr val="black"/>
                </a:solidFill>
                <a:latin typeface="Arial" panose="020B0604020202020204" pitchFamily="34" charset="0"/>
                <a:cs typeface="Arial" panose="020B0604020202020204" pitchFamily="34" charset="0"/>
              </a:rPr>
              <a:t>Commercial divers can become certified in welding to become Deep </a:t>
            </a:r>
            <a:r>
              <a:rPr lang="en-US" dirty="0">
                <a:solidFill>
                  <a:prstClr val="black"/>
                </a:solidFill>
                <a:latin typeface="Arial" panose="020B0604020202020204" pitchFamily="34" charset="0"/>
                <a:cs typeface="Arial" panose="020B0604020202020204" pitchFamily="34" charset="0"/>
              </a:rPr>
              <a:t>S</a:t>
            </a:r>
            <a:r>
              <a:rPr lang="en-US" dirty="0" smtClean="0">
                <a:solidFill>
                  <a:prstClr val="black"/>
                </a:solidFill>
                <a:latin typeface="Arial" panose="020B0604020202020204" pitchFamily="34" charset="0"/>
                <a:cs typeface="Arial" panose="020B0604020202020204" pitchFamily="34" charset="0"/>
              </a:rPr>
              <a:t>ea Welders. </a:t>
            </a:r>
            <a:endParaRPr lang="en-US" dirty="0">
              <a:solidFill>
                <a:prstClr val="black"/>
              </a:solidFill>
              <a:latin typeface="Arial" panose="020B0604020202020204" pitchFamily="34" charset="0"/>
              <a:cs typeface="Arial" panose="020B0604020202020204" pitchFamily="34" charset="0"/>
            </a:endParaRPr>
          </a:p>
          <a:p>
            <a:pPr marL="68580">
              <a:buFont typeface="Wingdings 2" pitchFamily="18" charset="2"/>
              <a:buNone/>
            </a:pPr>
            <a:endParaRPr lang="en-US"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69073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770"/>
            <a:ext cx="8229600" cy="857250"/>
          </a:xfrm>
        </p:spPr>
        <p:txBody>
          <a:bodyPr/>
          <a:lstStyle/>
          <a:p>
            <a:r>
              <a:rPr lang="en-US" dirty="0" smtClean="0">
                <a:solidFill>
                  <a:srgbClr val="008751"/>
                </a:solidFill>
              </a:rPr>
              <a:t>Business and Industry - Lawyer</a:t>
            </a:r>
            <a:endParaRPr lang="en-US" dirty="0">
              <a:solidFill>
                <a:srgbClr val="008751"/>
              </a:solidFill>
            </a:endParaRPr>
          </a:p>
        </p:txBody>
      </p:sp>
      <p:sp>
        <p:nvSpPr>
          <p:cNvPr id="4" name="Slide Number Placeholder 3"/>
          <p:cNvSpPr>
            <a:spLocks noGrp="1"/>
          </p:cNvSpPr>
          <p:nvPr>
            <p:ph type="sldNum" sz="quarter" idx="12"/>
          </p:nvPr>
        </p:nvSpPr>
        <p:spPr/>
        <p:txBody>
          <a:bodyPr/>
          <a:lstStyle/>
          <a:p>
            <a:fld id="{6DF54964-B22D-3445-86BF-9371234E85EF}" type="slidenum">
              <a:rPr lang="en-US" smtClean="0"/>
              <a:t>16</a:t>
            </a:fld>
            <a:endParaRPr lang="en-US"/>
          </a:p>
        </p:txBody>
      </p:sp>
      <p:sp>
        <p:nvSpPr>
          <p:cNvPr id="5" name="Rectangle 4"/>
          <p:cNvSpPr/>
          <p:nvPr/>
        </p:nvSpPr>
        <p:spPr>
          <a:xfrm>
            <a:off x="1461052" y="857754"/>
            <a:ext cx="6400800" cy="646331"/>
          </a:xfrm>
          <a:prstGeom prst="rect">
            <a:avLst/>
          </a:prstGeom>
        </p:spPr>
        <p:txBody>
          <a:bodyPr wrap="square">
            <a:spAutoFit/>
          </a:bodyPr>
          <a:lstStyle/>
          <a:p>
            <a:pPr algn="ctr"/>
            <a:r>
              <a:rPr lang="en-US" b="1" dirty="0">
                <a:latin typeface="Arial" panose="020B0604020202020204" pitchFamily="34" charset="0"/>
                <a:cs typeface="Arial" panose="020B0604020202020204" pitchFamily="34" charset="0"/>
              </a:rPr>
              <a:t>Entry Level Education: </a:t>
            </a:r>
            <a:r>
              <a:rPr lang="en-US" dirty="0">
                <a:latin typeface="Arial" panose="020B0604020202020204" pitchFamily="34" charset="0"/>
                <a:cs typeface="Arial" panose="020B0604020202020204" pitchFamily="34" charset="0"/>
              </a:rPr>
              <a:t>Juris Doctorate or Master’s Degree</a:t>
            </a:r>
          </a:p>
          <a:p>
            <a:pPr algn="ctr"/>
            <a:r>
              <a:rPr lang="en-US" b="1" dirty="0">
                <a:latin typeface="Arial" panose="020B0604020202020204" pitchFamily="34" charset="0"/>
                <a:cs typeface="Arial" panose="020B0604020202020204" pitchFamily="34" charset="0"/>
              </a:rPr>
              <a:t>Average Pay: </a:t>
            </a:r>
            <a:r>
              <a:rPr lang="en-US" dirty="0">
                <a:latin typeface="Arial" panose="020B0604020202020204" pitchFamily="34" charset="0"/>
                <a:cs typeface="Arial" panose="020B0604020202020204" pitchFamily="34" charset="0"/>
              </a:rPr>
              <a:t>$115,820 per year</a:t>
            </a:r>
            <a:endParaRPr lang="en-US" b="1" dirty="0">
              <a:latin typeface="Arial" panose="020B0604020202020204" pitchFamily="34" charset="0"/>
              <a:cs typeface="Arial" panose="020B0604020202020204" pitchFamily="34" charset="0"/>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191533" y="1681468"/>
            <a:ext cx="2939837" cy="1962078"/>
          </a:xfrm>
          <a:prstGeom prst="rect">
            <a:avLst/>
          </a:prstGeom>
          <a:noFill/>
          <a:effectLst>
            <a:glow rad="2286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20549" y="3747192"/>
            <a:ext cx="3987990" cy="369332"/>
          </a:xfrm>
          <a:prstGeom prst="rect">
            <a:avLst/>
          </a:prstGeom>
          <a:noFill/>
        </p:spPr>
        <p:txBody>
          <a:bodyPr wrap="square" rtlCol="0">
            <a:spAutoFit/>
          </a:bodyPr>
          <a:lstStyle/>
          <a:p>
            <a:r>
              <a:rPr lang="en-US" b="1" i="1" dirty="0" smtClean="0">
                <a:latin typeface="Arial" panose="020B0604020202020204" pitchFamily="34" charset="0"/>
                <a:cs typeface="Arial" panose="020B0604020202020204" pitchFamily="34" charset="0"/>
              </a:rPr>
              <a:t>Did you know…</a:t>
            </a:r>
            <a:endParaRPr lang="en-US" b="1" i="1" dirty="0">
              <a:latin typeface="Arial" panose="020B0604020202020204" pitchFamily="34" charset="0"/>
              <a:cs typeface="Arial" panose="020B0604020202020204" pitchFamily="34" charset="0"/>
            </a:endParaRPr>
          </a:p>
        </p:txBody>
      </p:sp>
      <p:sp>
        <p:nvSpPr>
          <p:cNvPr id="8" name="Rectangle 7"/>
          <p:cNvSpPr/>
          <p:nvPr/>
        </p:nvSpPr>
        <p:spPr>
          <a:xfrm>
            <a:off x="808039" y="4093472"/>
            <a:ext cx="8001000" cy="923330"/>
          </a:xfrm>
          <a:prstGeom prst="rect">
            <a:avLst/>
          </a:prstGeom>
        </p:spPr>
        <p:txBody>
          <a:bodyPr wrap="square">
            <a:spAutoFit/>
          </a:bodyPr>
          <a:lstStyle/>
          <a:p>
            <a:r>
              <a:rPr lang="en-US" dirty="0" smtClean="0">
                <a:latin typeface="Arial" panose="020B0604020202020204" pitchFamily="34" charset="0"/>
                <a:cs typeface="Arial" panose="020B0604020202020204" pitchFamily="34" charset="0"/>
              </a:rPr>
              <a:t>Many large companies hire lawyers to look over legal documents and negotiate contracts. </a:t>
            </a:r>
            <a:endParaRPr lang="en-US" dirty="0">
              <a:latin typeface="Arial" panose="020B0604020202020204" pitchFamily="34" charset="0"/>
              <a:cs typeface="Arial" panose="020B0604020202020204" pitchFamily="34" charset="0"/>
            </a:endParaRPr>
          </a:p>
          <a:p>
            <a:pPr marL="68580" indent="0">
              <a:buFont typeface="Wingdings 2" pitchFamily="18" charset="2"/>
              <a:buNone/>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5529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579"/>
            <a:ext cx="8229600" cy="857250"/>
          </a:xfrm>
        </p:spPr>
        <p:txBody>
          <a:bodyPr>
            <a:normAutofit/>
          </a:bodyPr>
          <a:lstStyle/>
          <a:p>
            <a:r>
              <a:rPr lang="en-US" sz="4000" dirty="0" smtClean="0">
                <a:solidFill>
                  <a:srgbClr val="008751"/>
                </a:solidFill>
              </a:rPr>
              <a:t>Public Service – Armed Forces</a:t>
            </a:r>
            <a:endParaRPr lang="en-US" sz="4000" dirty="0">
              <a:solidFill>
                <a:srgbClr val="008751"/>
              </a:solidFill>
            </a:endParaRPr>
          </a:p>
        </p:txBody>
      </p:sp>
      <p:sp>
        <p:nvSpPr>
          <p:cNvPr id="4" name="Slide Number Placeholder 3"/>
          <p:cNvSpPr>
            <a:spLocks noGrp="1"/>
          </p:cNvSpPr>
          <p:nvPr>
            <p:ph type="sldNum" sz="quarter" idx="12"/>
          </p:nvPr>
        </p:nvSpPr>
        <p:spPr/>
        <p:txBody>
          <a:bodyPr/>
          <a:lstStyle/>
          <a:p>
            <a:fld id="{6DF54964-B22D-3445-86BF-9371234E85EF}" type="slidenum">
              <a:rPr lang="en-US" smtClean="0"/>
              <a:t>17</a:t>
            </a:fld>
            <a:endParaRPr lang="en-US"/>
          </a:p>
        </p:txBody>
      </p:sp>
      <p:sp>
        <p:nvSpPr>
          <p:cNvPr id="5" name="Rectangle 4"/>
          <p:cNvSpPr/>
          <p:nvPr/>
        </p:nvSpPr>
        <p:spPr>
          <a:xfrm>
            <a:off x="1605169" y="786758"/>
            <a:ext cx="5431735" cy="646331"/>
          </a:xfrm>
          <a:prstGeom prst="rect">
            <a:avLst/>
          </a:prstGeom>
        </p:spPr>
        <p:txBody>
          <a:bodyPr wrap="square">
            <a:spAutoFit/>
          </a:bodyPr>
          <a:lstStyle/>
          <a:p>
            <a:pPr algn="ctr"/>
            <a:r>
              <a:rPr lang="en-US" b="1" dirty="0">
                <a:latin typeface="Arial" panose="020B0604020202020204" pitchFamily="34" charset="0"/>
                <a:cs typeface="Arial" panose="020B0604020202020204" pitchFamily="34" charset="0"/>
              </a:rPr>
              <a:t>Entry Level Education: </a:t>
            </a:r>
            <a:r>
              <a:rPr lang="en-US" dirty="0">
                <a:latin typeface="Arial" panose="020B0604020202020204" pitchFamily="34" charset="0"/>
                <a:cs typeface="Arial" panose="020B0604020202020204" pitchFamily="34" charset="0"/>
              </a:rPr>
              <a:t>High School Diploma</a:t>
            </a:r>
          </a:p>
          <a:p>
            <a:pPr algn="ctr"/>
            <a:r>
              <a:rPr lang="en-US" b="1" dirty="0">
                <a:latin typeface="Arial" panose="020B0604020202020204" pitchFamily="34" charset="0"/>
                <a:cs typeface="Arial" panose="020B0604020202020204" pitchFamily="34" charset="0"/>
              </a:rPr>
              <a:t>Average Pay: </a:t>
            </a:r>
            <a:r>
              <a:rPr lang="en-US" dirty="0">
                <a:latin typeface="Arial" panose="020B0604020202020204" pitchFamily="34" charset="0"/>
                <a:cs typeface="Arial" panose="020B0604020202020204" pitchFamily="34" charset="0"/>
              </a:rPr>
              <a:t>$40,000 per year</a:t>
            </a:r>
            <a:endParaRPr lang="en-US" b="1"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a:stretch>
            <a:fillRect/>
          </a:stretch>
        </p:blipFill>
        <p:spPr>
          <a:xfrm>
            <a:off x="2979109" y="1464481"/>
            <a:ext cx="2898096" cy="2579727"/>
          </a:xfrm>
          <a:prstGeom prst="rect">
            <a:avLst/>
          </a:prstGeom>
        </p:spPr>
      </p:pic>
      <p:sp>
        <p:nvSpPr>
          <p:cNvPr id="7" name="TextBox 6"/>
          <p:cNvSpPr txBox="1"/>
          <p:nvPr/>
        </p:nvSpPr>
        <p:spPr>
          <a:xfrm>
            <a:off x="616684" y="3859542"/>
            <a:ext cx="4079954" cy="369332"/>
          </a:xfrm>
          <a:prstGeom prst="rect">
            <a:avLst/>
          </a:prstGeom>
          <a:noFill/>
        </p:spPr>
        <p:txBody>
          <a:bodyPr wrap="square" rtlCol="0">
            <a:spAutoFit/>
          </a:bodyPr>
          <a:lstStyle/>
          <a:p>
            <a:r>
              <a:rPr lang="en-US" b="1" i="1" dirty="0" smtClean="0">
                <a:latin typeface="Arial" panose="020B0604020202020204" pitchFamily="34" charset="0"/>
                <a:cs typeface="Arial" panose="020B0604020202020204" pitchFamily="34" charset="0"/>
              </a:rPr>
              <a:t>Did you know…</a:t>
            </a:r>
            <a:endParaRPr lang="en-US" b="1" i="1" dirty="0">
              <a:latin typeface="Arial" panose="020B0604020202020204" pitchFamily="34" charset="0"/>
              <a:cs typeface="Arial" panose="020B0604020202020204" pitchFamily="34" charset="0"/>
            </a:endParaRPr>
          </a:p>
        </p:txBody>
      </p:sp>
      <p:sp>
        <p:nvSpPr>
          <p:cNvPr id="8" name="Rectangle 7"/>
          <p:cNvSpPr/>
          <p:nvPr/>
        </p:nvSpPr>
        <p:spPr>
          <a:xfrm>
            <a:off x="616684" y="4093472"/>
            <a:ext cx="8001000" cy="923330"/>
          </a:xfrm>
          <a:prstGeom prst="rect">
            <a:avLst/>
          </a:prstGeom>
        </p:spPr>
        <p:txBody>
          <a:bodyPr wrap="square">
            <a:spAutoFit/>
          </a:bodyPr>
          <a:lstStyle/>
          <a:p>
            <a:r>
              <a:rPr lang="en-US" dirty="0">
                <a:latin typeface="Arial" panose="020B0604020202020204" pitchFamily="34" charset="0"/>
                <a:cs typeface="Arial" panose="020B0604020202020204" pitchFamily="34" charset="0"/>
              </a:rPr>
              <a:t>The GI Bill is designed to help service members and veterans cover the costs of post-secondary education and </a:t>
            </a:r>
            <a:r>
              <a:rPr lang="en-US" dirty="0" smtClean="0">
                <a:latin typeface="Arial" panose="020B0604020202020204" pitchFamily="34" charset="0"/>
                <a:cs typeface="Arial" panose="020B0604020202020204" pitchFamily="34" charset="0"/>
              </a:rPr>
              <a:t>training. </a:t>
            </a:r>
            <a:endParaRPr lang="en-US" dirty="0">
              <a:latin typeface="Arial" panose="020B0604020202020204" pitchFamily="34" charset="0"/>
              <a:cs typeface="Arial" panose="020B0604020202020204" pitchFamily="34" charset="0"/>
            </a:endParaRPr>
          </a:p>
          <a:p>
            <a:pPr marL="68580" indent="0">
              <a:buFont typeface="Wingdings 2" pitchFamily="18" charset="2"/>
              <a:buNone/>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0773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57250"/>
          </a:xfrm>
        </p:spPr>
        <p:txBody>
          <a:bodyPr/>
          <a:lstStyle/>
          <a:p>
            <a:r>
              <a:rPr lang="en-US" dirty="0" smtClean="0">
                <a:solidFill>
                  <a:srgbClr val="008751"/>
                </a:solidFill>
              </a:rPr>
              <a:t>Arts and Humanities - Musician</a:t>
            </a:r>
            <a:endParaRPr lang="en-US" dirty="0">
              <a:solidFill>
                <a:srgbClr val="008751"/>
              </a:solidFill>
            </a:endParaRPr>
          </a:p>
        </p:txBody>
      </p:sp>
      <p:sp>
        <p:nvSpPr>
          <p:cNvPr id="4" name="Slide Number Placeholder 3"/>
          <p:cNvSpPr>
            <a:spLocks noGrp="1"/>
          </p:cNvSpPr>
          <p:nvPr>
            <p:ph type="sldNum" sz="quarter" idx="12"/>
          </p:nvPr>
        </p:nvSpPr>
        <p:spPr/>
        <p:txBody>
          <a:bodyPr/>
          <a:lstStyle/>
          <a:p>
            <a:fld id="{6DF54964-B22D-3445-86BF-9371234E85EF}" type="slidenum">
              <a:rPr lang="en-US" smtClean="0"/>
              <a:t>18</a:t>
            </a:fld>
            <a:endParaRPr lang="en-US"/>
          </a:p>
        </p:txBody>
      </p:sp>
      <p:sp>
        <p:nvSpPr>
          <p:cNvPr id="5" name="Rectangle 4"/>
          <p:cNvSpPr/>
          <p:nvPr/>
        </p:nvSpPr>
        <p:spPr>
          <a:xfrm>
            <a:off x="2286000" y="698081"/>
            <a:ext cx="4572000" cy="646331"/>
          </a:xfrm>
          <a:prstGeom prst="rect">
            <a:avLst/>
          </a:prstGeom>
        </p:spPr>
        <p:txBody>
          <a:bodyPr>
            <a:spAutoFit/>
          </a:bodyPr>
          <a:lstStyle/>
          <a:p>
            <a:pPr algn="ctr"/>
            <a:r>
              <a:rPr lang="en-US" b="1" dirty="0">
                <a:latin typeface="Arial" panose="020B0604020202020204" pitchFamily="34" charset="0"/>
                <a:cs typeface="Arial" panose="020B0604020202020204" pitchFamily="34" charset="0"/>
              </a:rPr>
              <a:t>Entry Level Education: </a:t>
            </a:r>
            <a:r>
              <a:rPr lang="en-US" dirty="0">
                <a:latin typeface="Arial" panose="020B0604020202020204" pitchFamily="34" charset="0"/>
                <a:cs typeface="Arial" panose="020B0604020202020204" pitchFamily="34" charset="0"/>
              </a:rPr>
              <a:t>No requirement</a:t>
            </a:r>
          </a:p>
          <a:p>
            <a:pPr algn="ctr"/>
            <a:r>
              <a:rPr lang="en-US" b="1" dirty="0">
                <a:latin typeface="Arial" panose="020B0604020202020204" pitchFamily="34" charset="0"/>
                <a:cs typeface="Arial" panose="020B0604020202020204" pitchFamily="34" charset="0"/>
              </a:rPr>
              <a:t>Average Pay: </a:t>
            </a:r>
            <a:r>
              <a:rPr lang="en-US" dirty="0">
                <a:latin typeface="Arial" panose="020B0604020202020204" pitchFamily="34" charset="0"/>
                <a:cs typeface="Arial" panose="020B0604020202020204" pitchFamily="34" charset="0"/>
              </a:rPr>
              <a:t>$24.20 per hour</a:t>
            </a:r>
          </a:p>
        </p:txBody>
      </p:sp>
      <p:pic>
        <p:nvPicPr>
          <p:cNvPr id="6" name="Content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0874" y="1546291"/>
            <a:ext cx="1896999" cy="2352814"/>
          </a:xfrm>
          <a:prstGeom prst="rect">
            <a:avLst/>
          </a:prstGeom>
          <a:effectLst>
            <a:glow rad="228600">
              <a:schemeClr val="accent3">
                <a:satMod val="175000"/>
                <a:alpha val="40000"/>
              </a:schemeClr>
            </a:glow>
          </a:effectLst>
        </p:spPr>
      </p:pic>
      <p:sp>
        <p:nvSpPr>
          <p:cNvPr id="7" name="TextBox 6"/>
          <p:cNvSpPr txBox="1"/>
          <p:nvPr/>
        </p:nvSpPr>
        <p:spPr>
          <a:xfrm>
            <a:off x="854765" y="3873766"/>
            <a:ext cx="3987990" cy="369332"/>
          </a:xfrm>
          <a:prstGeom prst="rect">
            <a:avLst/>
          </a:prstGeom>
          <a:noFill/>
        </p:spPr>
        <p:txBody>
          <a:bodyPr wrap="square" rtlCol="0">
            <a:spAutoFit/>
          </a:bodyPr>
          <a:lstStyle/>
          <a:p>
            <a:r>
              <a:rPr lang="en-US" b="1" i="1" dirty="0" smtClean="0">
                <a:latin typeface="Arial" panose="020B0604020202020204" pitchFamily="34" charset="0"/>
                <a:cs typeface="Arial" panose="020B0604020202020204" pitchFamily="34" charset="0"/>
              </a:rPr>
              <a:t>Did you know…</a:t>
            </a:r>
            <a:endParaRPr lang="en-US" b="1" i="1" dirty="0">
              <a:latin typeface="Arial" panose="020B0604020202020204" pitchFamily="34" charset="0"/>
              <a:cs typeface="Arial" panose="020B0604020202020204" pitchFamily="34" charset="0"/>
            </a:endParaRPr>
          </a:p>
        </p:txBody>
      </p:sp>
      <p:sp>
        <p:nvSpPr>
          <p:cNvPr id="8" name="Rectangle 7"/>
          <p:cNvSpPr/>
          <p:nvPr/>
        </p:nvSpPr>
        <p:spPr>
          <a:xfrm>
            <a:off x="854765" y="4119952"/>
            <a:ext cx="8001000" cy="646331"/>
          </a:xfrm>
          <a:prstGeom prst="rect">
            <a:avLst/>
          </a:prstGeom>
        </p:spPr>
        <p:txBody>
          <a:bodyPr wrap="square">
            <a:spAutoFit/>
          </a:bodyPr>
          <a:lstStyle/>
          <a:p>
            <a:r>
              <a:rPr lang="en-US" dirty="0" smtClean="0">
                <a:latin typeface="Arial" panose="020B0604020202020204" pitchFamily="34" charset="0"/>
                <a:cs typeface="Arial" panose="020B0604020202020204" pitchFamily="34" charset="0"/>
              </a:rPr>
              <a:t>The majority of musicians are employed by religious organizations, performing arts companies, and spectator sports organizations.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5787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345332" y="493"/>
            <a:ext cx="8467928" cy="944076"/>
          </a:xfrm>
        </p:spPr>
        <p:txBody>
          <a:bodyPr>
            <a:normAutofit/>
          </a:bodyPr>
          <a:lstStyle/>
          <a:p>
            <a:pPr algn="l"/>
            <a:r>
              <a:rPr lang="en-US" sz="3200" dirty="0" smtClean="0">
                <a:solidFill>
                  <a:srgbClr val="008751"/>
                </a:solidFill>
              </a:rPr>
              <a:t>Have you started thinking about your future?</a:t>
            </a:r>
            <a:endParaRPr lang="en-US" sz="3200" dirty="0">
              <a:solidFill>
                <a:srgbClr val="008751"/>
              </a:solidFill>
            </a:endParaRPr>
          </a:p>
        </p:txBody>
      </p:sp>
      <p:pic>
        <p:nvPicPr>
          <p:cNvPr id="4" name="Picture 2" descr="C:\Users\00223575\Pictures\Stock photos\bigstock-images-14144809\bigstock-Education-and-career-choice-op-850670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8576" y="946083"/>
            <a:ext cx="5208176" cy="34721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151410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52" y="205979"/>
            <a:ext cx="8992379" cy="857250"/>
          </a:xfrm>
        </p:spPr>
        <p:txBody>
          <a:bodyPr>
            <a:normAutofit/>
          </a:bodyPr>
          <a:lstStyle/>
          <a:p>
            <a:r>
              <a:rPr lang="en-US" sz="3900" dirty="0" smtClean="0">
                <a:solidFill>
                  <a:srgbClr val="008751"/>
                </a:solidFill>
              </a:rPr>
              <a:t>Arts and Humanities- Graphic Designer</a:t>
            </a:r>
            <a:endParaRPr lang="en-US" sz="3900" dirty="0">
              <a:solidFill>
                <a:srgbClr val="008751"/>
              </a:solidFill>
            </a:endParaRPr>
          </a:p>
        </p:txBody>
      </p:sp>
      <p:sp>
        <p:nvSpPr>
          <p:cNvPr id="4" name="Slide Number Placeholder 3"/>
          <p:cNvSpPr>
            <a:spLocks noGrp="1"/>
          </p:cNvSpPr>
          <p:nvPr>
            <p:ph type="sldNum" sz="quarter" idx="12"/>
          </p:nvPr>
        </p:nvSpPr>
        <p:spPr/>
        <p:txBody>
          <a:bodyPr/>
          <a:lstStyle/>
          <a:p>
            <a:fld id="{6DF54964-B22D-3445-86BF-9371234E85EF}" type="slidenum">
              <a:rPr lang="en-US" smtClean="0"/>
              <a:t>19</a:t>
            </a:fld>
            <a:endParaRPr lang="en-US"/>
          </a:p>
        </p:txBody>
      </p:sp>
      <p:sp>
        <p:nvSpPr>
          <p:cNvPr id="5" name="Rectangle 4"/>
          <p:cNvSpPr/>
          <p:nvPr/>
        </p:nvSpPr>
        <p:spPr>
          <a:xfrm>
            <a:off x="2195280" y="897511"/>
            <a:ext cx="4780722" cy="646331"/>
          </a:xfrm>
          <a:prstGeom prst="rect">
            <a:avLst/>
          </a:prstGeom>
        </p:spPr>
        <p:txBody>
          <a:bodyPr wrap="square">
            <a:spAutoFit/>
          </a:bodyPr>
          <a:lstStyle/>
          <a:p>
            <a:pPr algn="ctr"/>
            <a:r>
              <a:rPr lang="en-US" b="1" dirty="0">
                <a:latin typeface="Arial" panose="020B0604020202020204" pitchFamily="34" charset="0"/>
                <a:cs typeface="Arial" panose="020B0604020202020204" pitchFamily="34" charset="0"/>
              </a:rPr>
              <a:t>Entry Level Education: </a:t>
            </a:r>
            <a:r>
              <a:rPr lang="en-US" dirty="0">
                <a:latin typeface="Arial" panose="020B0604020202020204" pitchFamily="34" charset="0"/>
                <a:cs typeface="Arial" panose="020B0604020202020204" pitchFamily="34" charset="0"/>
              </a:rPr>
              <a:t>Bachelor’s Degree</a:t>
            </a:r>
          </a:p>
          <a:p>
            <a:pPr algn="ctr"/>
            <a:r>
              <a:rPr lang="en-US" b="1" dirty="0">
                <a:latin typeface="Arial" panose="020B0604020202020204" pitchFamily="34" charset="0"/>
                <a:cs typeface="Arial" panose="020B0604020202020204" pitchFamily="34" charset="0"/>
              </a:rPr>
              <a:t>Average Pay: </a:t>
            </a:r>
            <a:r>
              <a:rPr lang="en-US" dirty="0">
                <a:latin typeface="Arial" panose="020B0604020202020204" pitchFamily="34" charset="0"/>
                <a:cs typeface="Arial" panose="020B0604020202020204" pitchFamily="34" charset="0"/>
              </a:rPr>
              <a:t>$46,900</a:t>
            </a:r>
            <a:endParaRPr lang="en-US" b="1"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62196" y="1735284"/>
            <a:ext cx="2871909" cy="2006924"/>
          </a:xfrm>
          <a:prstGeom prst="rect">
            <a:avLst/>
          </a:prstGeom>
          <a:effectLst>
            <a:glow rad="228600">
              <a:schemeClr val="accent3">
                <a:satMod val="175000"/>
                <a:alpha val="40000"/>
              </a:schemeClr>
            </a:glow>
          </a:effectLst>
        </p:spPr>
      </p:pic>
      <p:sp>
        <p:nvSpPr>
          <p:cNvPr id="7" name="TextBox 6"/>
          <p:cNvSpPr txBox="1"/>
          <p:nvPr/>
        </p:nvSpPr>
        <p:spPr>
          <a:xfrm>
            <a:off x="610160" y="3748984"/>
            <a:ext cx="3987990" cy="369332"/>
          </a:xfrm>
          <a:prstGeom prst="rect">
            <a:avLst/>
          </a:prstGeom>
          <a:noFill/>
        </p:spPr>
        <p:txBody>
          <a:bodyPr wrap="square" rtlCol="0">
            <a:spAutoFit/>
          </a:bodyPr>
          <a:lstStyle/>
          <a:p>
            <a:r>
              <a:rPr lang="en-US" b="1" i="1" dirty="0" smtClean="0">
                <a:latin typeface="Arial" panose="020B0604020202020204" pitchFamily="34" charset="0"/>
                <a:cs typeface="Arial" panose="020B0604020202020204" pitchFamily="34" charset="0"/>
              </a:rPr>
              <a:t>Did you know…</a:t>
            </a:r>
            <a:endParaRPr lang="en-US" b="1" i="1" dirty="0">
              <a:latin typeface="Arial" panose="020B0604020202020204" pitchFamily="34" charset="0"/>
              <a:cs typeface="Arial" panose="020B0604020202020204" pitchFamily="34" charset="0"/>
            </a:endParaRPr>
          </a:p>
        </p:txBody>
      </p:sp>
      <p:sp>
        <p:nvSpPr>
          <p:cNvPr id="8" name="Rectangle 7"/>
          <p:cNvSpPr/>
          <p:nvPr/>
        </p:nvSpPr>
        <p:spPr>
          <a:xfrm>
            <a:off x="597651" y="4095318"/>
            <a:ext cx="8001000" cy="646331"/>
          </a:xfrm>
          <a:prstGeom prst="rect">
            <a:avLst/>
          </a:prstGeom>
        </p:spPr>
        <p:txBody>
          <a:bodyPr wrap="square">
            <a:spAutoFit/>
          </a:bodyPr>
          <a:lstStyle/>
          <a:p>
            <a:r>
              <a:rPr lang="en-US" dirty="0" smtClean="0">
                <a:latin typeface="Arial" panose="020B0604020202020204" pitchFamily="34" charset="0"/>
                <a:cs typeface="Arial" panose="020B0604020202020204" pitchFamily="34" charset="0"/>
              </a:rPr>
              <a:t>Graphic designers may specialize in a particular category such as logos for companies or visual designs used on books.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0523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783" y="205979"/>
            <a:ext cx="8666921" cy="857250"/>
          </a:xfrm>
        </p:spPr>
        <p:txBody>
          <a:bodyPr>
            <a:normAutofit fontScale="90000"/>
          </a:bodyPr>
          <a:lstStyle/>
          <a:p>
            <a:r>
              <a:rPr lang="en-US" dirty="0" smtClean="0">
                <a:solidFill>
                  <a:srgbClr val="008751"/>
                </a:solidFill>
              </a:rPr>
              <a:t>Business and Industry- Entrepreneur</a:t>
            </a:r>
            <a:endParaRPr lang="en-US" dirty="0">
              <a:solidFill>
                <a:srgbClr val="008751"/>
              </a:solidFill>
            </a:endParaRPr>
          </a:p>
        </p:txBody>
      </p:sp>
      <p:sp>
        <p:nvSpPr>
          <p:cNvPr id="4" name="Slide Number Placeholder 3"/>
          <p:cNvSpPr>
            <a:spLocks noGrp="1"/>
          </p:cNvSpPr>
          <p:nvPr>
            <p:ph type="sldNum" sz="quarter" idx="12"/>
          </p:nvPr>
        </p:nvSpPr>
        <p:spPr/>
        <p:txBody>
          <a:bodyPr/>
          <a:lstStyle/>
          <a:p>
            <a:fld id="{6DF54964-B22D-3445-86BF-9371234E85EF}" type="slidenum">
              <a:rPr lang="en-US" smtClean="0"/>
              <a:t>20</a:t>
            </a:fld>
            <a:endParaRPr lang="en-US"/>
          </a:p>
        </p:txBody>
      </p:sp>
      <p:sp>
        <p:nvSpPr>
          <p:cNvPr id="5" name="Rectangle 4"/>
          <p:cNvSpPr/>
          <p:nvPr/>
        </p:nvSpPr>
        <p:spPr>
          <a:xfrm>
            <a:off x="2365513" y="916742"/>
            <a:ext cx="4572000" cy="646331"/>
          </a:xfrm>
          <a:prstGeom prst="rect">
            <a:avLst/>
          </a:prstGeom>
        </p:spPr>
        <p:txBody>
          <a:bodyPr>
            <a:spAutoFit/>
          </a:bodyPr>
          <a:lstStyle/>
          <a:p>
            <a:pPr algn="ctr"/>
            <a:r>
              <a:rPr lang="en-US" b="1" dirty="0">
                <a:latin typeface="Arial" panose="020B0604020202020204" pitchFamily="34" charset="0"/>
                <a:cs typeface="Arial" panose="020B0604020202020204" pitchFamily="34" charset="0"/>
              </a:rPr>
              <a:t>Entry Level Education: </a:t>
            </a:r>
            <a:r>
              <a:rPr lang="en-US" dirty="0">
                <a:latin typeface="Arial" panose="020B0604020202020204" pitchFamily="34" charset="0"/>
                <a:cs typeface="Arial" panose="020B0604020202020204" pitchFamily="34" charset="0"/>
              </a:rPr>
              <a:t>No requirement</a:t>
            </a:r>
          </a:p>
          <a:p>
            <a:pPr algn="ctr"/>
            <a:r>
              <a:rPr lang="en-US" b="1" dirty="0">
                <a:latin typeface="Arial" panose="020B0604020202020204" pitchFamily="34" charset="0"/>
                <a:cs typeface="Arial" panose="020B0604020202020204" pitchFamily="34" charset="0"/>
              </a:rPr>
              <a:t>Average Pay: </a:t>
            </a:r>
            <a:r>
              <a:rPr lang="en-US" dirty="0">
                <a:latin typeface="Arial" panose="020B0604020202020204" pitchFamily="34" charset="0"/>
                <a:cs typeface="Arial" panose="020B0604020202020204" pitchFamily="34" charset="0"/>
              </a:rPr>
              <a:t>$61,000</a:t>
            </a:r>
            <a:endParaRPr lang="en-US" b="1"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a:stretch>
            <a:fillRect/>
          </a:stretch>
        </p:blipFill>
        <p:spPr>
          <a:xfrm>
            <a:off x="3036151" y="1673821"/>
            <a:ext cx="3185745" cy="1940326"/>
          </a:xfrm>
          <a:prstGeom prst="rect">
            <a:avLst/>
          </a:prstGeom>
        </p:spPr>
      </p:pic>
      <p:sp>
        <p:nvSpPr>
          <p:cNvPr id="7" name="TextBox 6"/>
          <p:cNvSpPr txBox="1"/>
          <p:nvPr/>
        </p:nvSpPr>
        <p:spPr>
          <a:xfrm>
            <a:off x="541931" y="3724895"/>
            <a:ext cx="4079954" cy="369332"/>
          </a:xfrm>
          <a:prstGeom prst="rect">
            <a:avLst/>
          </a:prstGeom>
          <a:noFill/>
        </p:spPr>
        <p:txBody>
          <a:bodyPr wrap="square" rtlCol="0">
            <a:spAutoFit/>
          </a:bodyPr>
          <a:lstStyle/>
          <a:p>
            <a:r>
              <a:rPr lang="en-US" b="1" i="1" dirty="0" smtClean="0">
                <a:latin typeface="Arial" panose="020B0604020202020204" pitchFamily="34" charset="0"/>
                <a:cs typeface="Arial" panose="020B0604020202020204" pitchFamily="34" charset="0"/>
              </a:rPr>
              <a:t>Did you know…</a:t>
            </a:r>
            <a:endParaRPr lang="en-US" b="1" i="1" dirty="0">
              <a:latin typeface="Arial" panose="020B0604020202020204" pitchFamily="34" charset="0"/>
              <a:cs typeface="Arial" panose="020B0604020202020204" pitchFamily="34" charset="0"/>
            </a:endParaRPr>
          </a:p>
        </p:txBody>
      </p:sp>
      <p:sp>
        <p:nvSpPr>
          <p:cNvPr id="8" name="Rectangle 7"/>
          <p:cNvSpPr/>
          <p:nvPr/>
        </p:nvSpPr>
        <p:spPr>
          <a:xfrm>
            <a:off x="477516" y="4131257"/>
            <a:ext cx="8302966" cy="646331"/>
          </a:xfrm>
          <a:prstGeom prst="rect">
            <a:avLst/>
          </a:prstGeom>
        </p:spPr>
        <p:txBody>
          <a:bodyPr wrap="square">
            <a:spAutoFit/>
          </a:bodyPr>
          <a:lstStyle/>
          <a:p>
            <a:r>
              <a:rPr lang="en-US" dirty="0" smtClean="0">
                <a:latin typeface="Arial" panose="020B0604020202020204" pitchFamily="34" charset="0"/>
                <a:cs typeface="Arial" panose="020B0604020202020204" pitchFamily="34" charset="0"/>
              </a:rPr>
              <a:t>Twenty seven million working-age Americans start or run their own business.</a:t>
            </a:r>
            <a:endParaRPr lang="en-US" dirty="0">
              <a:latin typeface="Arial" panose="020B0604020202020204" pitchFamily="34" charset="0"/>
              <a:cs typeface="Arial" panose="020B0604020202020204" pitchFamily="34" charset="0"/>
            </a:endParaRPr>
          </a:p>
          <a:p>
            <a:pPr marL="68580" indent="0">
              <a:buFont typeface="Wingdings 2" pitchFamily="18" charset="2"/>
              <a:buNone/>
            </a:pPr>
            <a:r>
              <a:rPr lang="en-US" dirty="0" smtClean="0">
                <a:latin typeface="Arial" panose="020B0604020202020204" pitchFamily="34" charset="0"/>
                <a:cs typeface="Arial" panose="020B0604020202020204" pitchFamily="34" charset="0"/>
              </a:rPr>
              <a:t>(source: Global Entrepreneurship Monitor)</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08732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8751"/>
                </a:solidFill>
              </a:rPr>
              <a:t>Entrepreneurship</a:t>
            </a:r>
            <a:endParaRPr lang="en-US" dirty="0">
              <a:solidFill>
                <a:srgbClr val="008751"/>
              </a:solidFill>
            </a:endParaRPr>
          </a:p>
        </p:txBody>
      </p:sp>
      <p:sp>
        <p:nvSpPr>
          <p:cNvPr id="3" name="Content Placeholder 2"/>
          <p:cNvSpPr>
            <a:spLocks noGrp="1"/>
          </p:cNvSpPr>
          <p:nvPr>
            <p:ph idx="1"/>
          </p:nvPr>
        </p:nvSpPr>
        <p:spPr>
          <a:xfrm>
            <a:off x="457200" y="1200151"/>
            <a:ext cx="8229600" cy="1493353"/>
          </a:xfrm>
        </p:spPr>
        <p:txBody>
          <a:bodyPr>
            <a:normAutofit fontScale="77500" lnSpcReduction="20000"/>
          </a:bodyPr>
          <a:lstStyle/>
          <a:p>
            <a:r>
              <a:rPr lang="en-US" dirty="0"/>
              <a:t>Entrepreneurs have to be </a:t>
            </a:r>
            <a:r>
              <a:rPr lang="en-US" dirty="0">
                <a:solidFill>
                  <a:srgbClr val="008751"/>
                </a:solidFill>
              </a:rPr>
              <a:t>creative, persistent, passionate, organized, and open-minded</a:t>
            </a:r>
          </a:p>
          <a:p>
            <a:pPr marL="0" indent="0">
              <a:buNone/>
            </a:pPr>
            <a:endParaRPr lang="en-US" dirty="0">
              <a:solidFill>
                <a:srgbClr val="008751"/>
              </a:solidFill>
            </a:endParaRPr>
          </a:p>
          <a:p>
            <a:r>
              <a:rPr lang="en-US" dirty="0"/>
              <a:t>Famous examples:</a:t>
            </a:r>
          </a:p>
          <a:p>
            <a:endParaRPr lang="en-US" dirty="0"/>
          </a:p>
        </p:txBody>
      </p:sp>
      <p:sp>
        <p:nvSpPr>
          <p:cNvPr id="4" name="Slide Number Placeholder 3"/>
          <p:cNvSpPr>
            <a:spLocks noGrp="1"/>
          </p:cNvSpPr>
          <p:nvPr>
            <p:ph type="sldNum" sz="quarter" idx="12"/>
          </p:nvPr>
        </p:nvSpPr>
        <p:spPr/>
        <p:txBody>
          <a:bodyPr/>
          <a:lstStyle/>
          <a:p>
            <a:fld id="{6DF54964-B22D-3445-86BF-9371234E85EF}" type="slidenum">
              <a:rPr lang="en-US" smtClean="0"/>
              <a:t>21</a:t>
            </a:fld>
            <a:endParaRPr lang="en-US"/>
          </a:p>
        </p:txBody>
      </p:sp>
      <p:pic>
        <p:nvPicPr>
          <p:cNvPr id="7" name="Picture 6"/>
          <p:cNvPicPr>
            <a:picLocks noChangeAspect="1"/>
          </p:cNvPicPr>
          <p:nvPr/>
        </p:nvPicPr>
        <p:blipFill>
          <a:blip r:embed="rId3"/>
          <a:stretch>
            <a:fillRect/>
          </a:stretch>
        </p:blipFill>
        <p:spPr>
          <a:xfrm>
            <a:off x="1740162" y="2693504"/>
            <a:ext cx="5663675" cy="1987468"/>
          </a:xfrm>
          <a:prstGeom prst="rect">
            <a:avLst/>
          </a:prstGeom>
        </p:spPr>
      </p:pic>
    </p:spTree>
    <p:extLst>
      <p:ext uri="{BB962C8B-B14F-4D97-AF65-F5344CB8AC3E}">
        <p14:creationId xmlns:p14="http://schemas.microsoft.com/office/powerpoint/2010/main" val="224443814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8751"/>
                </a:solidFill>
              </a:rPr>
              <a:t>Local Young Entrepreneur</a:t>
            </a:r>
            <a:endParaRPr lang="en-US" dirty="0">
              <a:solidFill>
                <a:srgbClr val="008751"/>
              </a:solidFill>
            </a:endParaRPr>
          </a:p>
        </p:txBody>
      </p:sp>
      <p:sp>
        <p:nvSpPr>
          <p:cNvPr id="3" name="Content Placeholder 2"/>
          <p:cNvSpPr>
            <a:spLocks noGrp="1"/>
          </p:cNvSpPr>
          <p:nvPr>
            <p:ph idx="1"/>
          </p:nvPr>
        </p:nvSpPr>
        <p:spPr>
          <a:xfrm>
            <a:off x="4652010" y="1200151"/>
            <a:ext cx="4034790" cy="3394472"/>
          </a:xfrm>
        </p:spPr>
        <p:txBody>
          <a:bodyPr>
            <a:normAutofit fontScale="62500" lnSpcReduction="20000"/>
          </a:bodyPr>
          <a:lstStyle/>
          <a:p>
            <a:pPr marL="0" indent="0">
              <a:buNone/>
            </a:pPr>
            <a:r>
              <a:rPr lang="en-US" b="1" dirty="0">
                <a:latin typeface="Arial" panose="020B0604020202020204" pitchFamily="34" charset="0"/>
                <a:cs typeface="Arial" panose="020B0604020202020204" pitchFamily="34" charset="0"/>
              </a:rPr>
              <a:t>Madison Nicole Robinson </a:t>
            </a:r>
            <a:r>
              <a:rPr lang="en-US" dirty="0"/>
              <a:t>was only 8 years old when she created </a:t>
            </a:r>
            <a:r>
              <a:rPr lang="en-US" dirty="0" err="1"/>
              <a:t>Fishflops</a:t>
            </a:r>
            <a:r>
              <a:rPr lang="en-US" dirty="0"/>
              <a:t> in 2006 while participating in JA programs at an elementary school in Texas! She approached her father with drawings of sea creatures on flip flops and said, “Look dad, </a:t>
            </a:r>
            <a:r>
              <a:rPr lang="en-US" dirty="0" err="1"/>
              <a:t>FishFlops</a:t>
            </a:r>
            <a:r>
              <a:rPr lang="en-US" dirty="0"/>
              <a:t>®.” </a:t>
            </a:r>
          </a:p>
          <a:p>
            <a:pPr marL="0" indent="0">
              <a:buNone/>
            </a:pPr>
            <a:endParaRPr lang="en-US" dirty="0"/>
          </a:p>
          <a:p>
            <a:pPr marL="0" indent="0">
              <a:buNone/>
            </a:pPr>
            <a:r>
              <a:rPr lang="en-US" dirty="0"/>
              <a:t>Her products are now sold everywhere from Target to Nordstrom!</a:t>
            </a:r>
          </a:p>
          <a:p>
            <a:pPr marL="0" indent="0">
              <a:buNone/>
            </a:pPr>
            <a:endParaRPr lang="en-US" dirty="0"/>
          </a:p>
        </p:txBody>
      </p:sp>
      <p:sp>
        <p:nvSpPr>
          <p:cNvPr id="4" name="Slide Number Placeholder 3"/>
          <p:cNvSpPr>
            <a:spLocks noGrp="1"/>
          </p:cNvSpPr>
          <p:nvPr>
            <p:ph type="sldNum" sz="quarter" idx="12"/>
          </p:nvPr>
        </p:nvSpPr>
        <p:spPr/>
        <p:txBody>
          <a:bodyPr/>
          <a:lstStyle/>
          <a:p>
            <a:fld id="{6DF54964-B22D-3445-86BF-9371234E85EF}" type="slidenum">
              <a:rPr lang="en-US" smtClean="0"/>
              <a:t>22</a:t>
            </a:fld>
            <a:endParaRPr lang="en-US"/>
          </a:p>
        </p:txBody>
      </p:sp>
      <p:pic>
        <p:nvPicPr>
          <p:cNvPr id="5" name="Picture 4"/>
          <p:cNvPicPr>
            <a:picLocks noChangeAspect="1"/>
          </p:cNvPicPr>
          <p:nvPr/>
        </p:nvPicPr>
        <p:blipFill>
          <a:blip r:embed="rId2"/>
          <a:stretch>
            <a:fillRect/>
          </a:stretch>
        </p:blipFill>
        <p:spPr>
          <a:xfrm>
            <a:off x="457200" y="1192760"/>
            <a:ext cx="3956647" cy="3401863"/>
          </a:xfrm>
          <a:prstGeom prst="rect">
            <a:avLst/>
          </a:prstGeom>
        </p:spPr>
      </p:pic>
    </p:spTree>
    <p:extLst>
      <p:ext uri="{BB962C8B-B14F-4D97-AF65-F5344CB8AC3E}">
        <p14:creationId xmlns:p14="http://schemas.microsoft.com/office/powerpoint/2010/main" val="368927868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stretch>
            <a:fillRect/>
          </a:stretch>
        </p:blipFill>
        <p:spPr>
          <a:xfrm>
            <a:off x="2457449" y="1235917"/>
            <a:ext cx="5566130" cy="2499577"/>
          </a:xfrm>
          <a:prstGeom prst="rect">
            <a:avLst/>
          </a:prstGeom>
        </p:spPr>
      </p:pic>
      <p:sp>
        <p:nvSpPr>
          <p:cNvPr id="4" name="Slide Number Placeholder 3"/>
          <p:cNvSpPr>
            <a:spLocks noGrp="1"/>
          </p:cNvSpPr>
          <p:nvPr>
            <p:ph type="sldNum" sz="quarter" idx="12"/>
          </p:nvPr>
        </p:nvSpPr>
        <p:spPr/>
        <p:txBody>
          <a:bodyPr/>
          <a:lstStyle/>
          <a:p>
            <a:fld id="{6DF54964-B22D-3445-86BF-9371234E85EF}" type="slidenum">
              <a:rPr lang="en-US" smtClean="0"/>
              <a:t>23</a:t>
            </a:fld>
            <a:endParaRPr lang="en-US"/>
          </a:p>
        </p:txBody>
      </p:sp>
      <p:pic>
        <p:nvPicPr>
          <p:cNvPr id="6" name="Picture 5"/>
          <p:cNvPicPr>
            <a:picLocks noChangeAspect="1"/>
          </p:cNvPicPr>
          <p:nvPr/>
        </p:nvPicPr>
        <p:blipFill>
          <a:blip r:embed="rId4"/>
          <a:stretch>
            <a:fillRect/>
          </a:stretch>
        </p:blipFill>
        <p:spPr>
          <a:xfrm>
            <a:off x="1287671" y="1235917"/>
            <a:ext cx="2499577" cy="2499577"/>
          </a:xfrm>
          <a:prstGeom prst="rect">
            <a:avLst/>
          </a:prstGeom>
        </p:spPr>
      </p:pic>
    </p:spTree>
    <p:extLst>
      <p:ext uri="{BB962C8B-B14F-4D97-AF65-F5344CB8AC3E}">
        <p14:creationId xmlns:p14="http://schemas.microsoft.com/office/powerpoint/2010/main" val="155198786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8751"/>
                </a:solidFill>
              </a:rPr>
              <a:t>Money</a:t>
            </a:r>
            <a:endParaRPr lang="en-US" dirty="0">
              <a:solidFill>
                <a:srgbClr val="008751"/>
              </a:solidFill>
            </a:endParaRPr>
          </a:p>
        </p:txBody>
      </p:sp>
      <p:pic>
        <p:nvPicPr>
          <p:cNvPr id="5" name="Content Placeholder 4"/>
          <p:cNvPicPr>
            <a:picLocks noGrp="1" noChangeAspect="1"/>
          </p:cNvPicPr>
          <p:nvPr>
            <p:ph idx="1"/>
          </p:nvPr>
        </p:nvPicPr>
        <p:blipFill>
          <a:blip r:embed="rId2"/>
          <a:stretch>
            <a:fillRect/>
          </a:stretch>
        </p:blipFill>
        <p:spPr>
          <a:xfrm>
            <a:off x="1194523" y="1263341"/>
            <a:ext cx="6754953" cy="2719052"/>
          </a:xfrm>
          <a:prstGeom prst="rect">
            <a:avLst/>
          </a:prstGeom>
        </p:spPr>
      </p:pic>
      <p:sp>
        <p:nvSpPr>
          <p:cNvPr id="4" name="Slide Number Placeholder 3"/>
          <p:cNvSpPr>
            <a:spLocks noGrp="1"/>
          </p:cNvSpPr>
          <p:nvPr>
            <p:ph type="sldNum" sz="quarter" idx="12"/>
          </p:nvPr>
        </p:nvSpPr>
        <p:spPr/>
        <p:txBody>
          <a:bodyPr/>
          <a:lstStyle/>
          <a:p>
            <a:fld id="{6DF54964-B22D-3445-86BF-9371234E85EF}" type="slidenum">
              <a:rPr lang="en-US" smtClean="0"/>
              <a:t>24</a:t>
            </a:fld>
            <a:endParaRPr lang="en-US"/>
          </a:p>
        </p:txBody>
      </p:sp>
    </p:spTree>
    <p:extLst>
      <p:ext uri="{BB962C8B-B14F-4D97-AF65-F5344CB8AC3E}">
        <p14:creationId xmlns:p14="http://schemas.microsoft.com/office/powerpoint/2010/main" val="60102310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8751"/>
                </a:solidFill>
              </a:rPr>
              <a:t>How Much Does it Cost?</a:t>
            </a:r>
            <a:endParaRPr lang="en-US" dirty="0">
              <a:solidFill>
                <a:srgbClr val="008751"/>
              </a:solidFill>
            </a:endParaRPr>
          </a:p>
        </p:txBody>
      </p:sp>
      <p:sp>
        <p:nvSpPr>
          <p:cNvPr id="4" name="Slide Number Placeholder 3"/>
          <p:cNvSpPr>
            <a:spLocks noGrp="1"/>
          </p:cNvSpPr>
          <p:nvPr>
            <p:ph type="sldNum" sz="quarter" idx="12"/>
          </p:nvPr>
        </p:nvSpPr>
        <p:spPr/>
        <p:txBody>
          <a:bodyPr/>
          <a:lstStyle/>
          <a:p>
            <a:fld id="{6DF54964-B22D-3445-86BF-9371234E85EF}" type="slidenum">
              <a:rPr lang="en-US" smtClean="0"/>
              <a:t>25</a:t>
            </a:fld>
            <a:endParaRPr lang="en-US"/>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648" y="1225459"/>
            <a:ext cx="1768929"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95600" y="1178378"/>
            <a:ext cx="1381125" cy="1381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74771" y="1370049"/>
            <a:ext cx="1411972" cy="1054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10400" y="1085356"/>
            <a:ext cx="980978" cy="14741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94015" y="2704905"/>
            <a:ext cx="1452562" cy="1452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p:cNvPicPr>
            <a:picLocks noChangeAspect="1"/>
          </p:cNvPicPr>
          <p:nvPr/>
        </p:nvPicPr>
        <p:blipFill>
          <a:blip r:embed="rId8"/>
          <a:stretch>
            <a:fillRect/>
          </a:stretch>
        </p:blipFill>
        <p:spPr>
          <a:xfrm>
            <a:off x="3762731" y="2452693"/>
            <a:ext cx="1597290" cy="1956986"/>
          </a:xfrm>
          <a:prstGeom prst="rect">
            <a:avLst/>
          </a:prstGeom>
        </p:spPr>
      </p:pic>
      <p:pic>
        <p:nvPicPr>
          <p:cNvPr id="11" name="Picture 10"/>
          <p:cNvPicPr>
            <a:picLocks noChangeAspect="1"/>
          </p:cNvPicPr>
          <p:nvPr/>
        </p:nvPicPr>
        <p:blipFill>
          <a:blip r:embed="rId9"/>
          <a:stretch>
            <a:fillRect/>
          </a:stretch>
        </p:blipFill>
        <p:spPr>
          <a:xfrm>
            <a:off x="6493678" y="3116384"/>
            <a:ext cx="1511939" cy="1054699"/>
          </a:xfrm>
          <a:prstGeom prst="rect">
            <a:avLst/>
          </a:prstGeom>
        </p:spPr>
      </p:pic>
      <p:sp>
        <p:nvSpPr>
          <p:cNvPr id="13" name="Rectangle 12"/>
          <p:cNvSpPr/>
          <p:nvPr/>
        </p:nvSpPr>
        <p:spPr>
          <a:xfrm>
            <a:off x="976861" y="2202418"/>
            <a:ext cx="1292341" cy="369332"/>
          </a:xfrm>
          <a:prstGeom prst="rect">
            <a:avLst/>
          </a:prstGeom>
        </p:spPr>
        <p:txBody>
          <a:bodyPr wrap="none">
            <a:spAutoFit/>
          </a:bodyPr>
          <a:lstStyle/>
          <a:p>
            <a:pPr algn="ctr"/>
            <a:r>
              <a:rPr lang="en-US" dirty="0"/>
              <a:t>$.49/pound</a:t>
            </a:r>
          </a:p>
        </p:txBody>
      </p:sp>
      <p:sp>
        <p:nvSpPr>
          <p:cNvPr id="14" name="TextBox 13"/>
          <p:cNvSpPr txBox="1"/>
          <p:nvPr/>
        </p:nvSpPr>
        <p:spPr>
          <a:xfrm>
            <a:off x="2967248" y="2318876"/>
            <a:ext cx="1381125" cy="369332"/>
          </a:xfrm>
          <a:prstGeom prst="rect">
            <a:avLst/>
          </a:prstGeom>
          <a:noFill/>
        </p:spPr>
        <p:txBody>
          <a:bodyPr wrap="square" rtlCol="0">
            <a:spAutoFit/>
          </a:bodyPr>
          <a:lstStyle/>
          <a:p>
            <a:pPr algn="ctr"/>
            <a:r>
              <a:rPr lang="en-US" dirty="0" smtClean="0"/>
              <a:t>$40.00</a:t>
            </a:r>
            <a:endParaRPr lang="en-US" dirty="0"/>
          </a:p>
        </p:txBody>
      </p:sp>
      <p:sp>
        <p:nvSpPr>
          <p:cNvPr id="15" name="Rectangle 14"/>
          <p:cNvSpPr/>
          <p:nvPr/>
        </p:nvSpPr>
        <p:spPr>
          <a:xfrm>
            <a:off x="4781312" y="2387084"/>
            <a:ext cx="1798890" cy="369332"/>
          </a:xfrm>
          <a:prstGeom prst="rect">
            <a:avLst/>
          </a:prstGeom>
        </p:spPr>
        <p:txBody>
          <a:bodyPr wrap="none">
            <a:spAutoFit/>
          </a:bodyPr>
          <a:lstStyle/>
          <a:p>
            <a:r>
              <a:rPr lang="en-US" dirty="0"/>
              <a:t>$3,500 (6-7 days)</a:t>
            </a:r>
          </a:p>
        </p:txBody>
      </p:sp>
      <p:sp>
        <p:nvSpPr>
          <p:cNvPr id="16" name="Rectangle 15"/>
          <p:cNvSpPr/>
          <p:nvPr/>
        </p:nvSpPr>
        <p:spPr>
          <a:xfrm>
            <a:off x="7077026" y="2524616"/>
            <a:ext cx="827471" cy="369332"/>
          </a:xfrm>
          <a:prstGeom prst="rect">
            <a:avLst/>
          </a:prstGeom>
        </p:spPr>
        <p:txBody>
          <a:bodyPr wrap="none">
            <a:spAutoFit/>
          </a:bodyPr>
          <a:lstStyle/>
          <a:p>
            <a:r>
              <a:rPr lang="en-US" dirty="0"/>
              <a:t>$25.00</a:t>
            </a:r>
          </a:p>
        </p:txBody>
      </p:sp>
      <p:sp>
        <p:nvSpPr>
          <p:cNvPr id="17" name="Rectangle 16"/>
          <p:cNvSpPr/>
          <p:nvPr/>
        </p:nvSpPr>
        <p:spPr>
          <a:xfrm>
            <a:off x="1465070" y="4105956"/>
            <a:ext cx="710451" cy="369332"/>
          </a:xfrm>
          <a:prstGeom prst="rect">
            <a:avLst/>
          </a:prstGeom>
        </p:spPr>
        <p:txBody>
          <a:bodyPr wrap="none">
            <a:spAutoFit/>
          </a:bodyPr>
          <a:lstStyle/>
          <a:p>
            <a:r>
              <a:rPr lang="en-US" dirty="0"/>
              <a:t>$4.00</a:t>
            </a:r>
          </a:p>
        </p:txBody>
      </p:sp>
      <p:sp>
        <p:nvSpPr>
          <p:cNvPr id="18" name="Rectangle 17"/>
          <p:cNvSpPr/>
          <p:nvPr/>
        </p:nvSpPr>
        <p:spPr>
          <a:xfrm>
            <a:off x="3997245" y="3881572"/>
            <a:ext cx="1119217" cy="369332"/>
          </a:xfrm>
          <a:prstGeom prst="rect">
            <a:avLst/>
          </a:prstGeom>
        </p:spPr>
        <p:txBody>
          <a:bodyPr wrap="none">
            <a:spAutoFit/>
          </a:bodyPr>
          <a:lstStyle/>
          <a:p>
            <a:r>
              <a:rPr lang="en-US" dirty="0"/>
              <a:t>$1,400.00</a:t>
            </a:r>
          </a:p>
        </p:txBody>
      </p:sp>
      <p:sp>
        <p:nvSpPr>
          <p:cNvPr id="19" name="Rectangle 18"/>
          <p:cNvSpPr/>
          <p:nvPr/>
        </p:nvSpPr>
        <p:spPr>
          <a:xfrm>
            <a:off x="6835912" y="4192157"/>
            <a:ext cx="827470" cy="369332"/>
          </a:xfrm>
          <a:prstGeom prst="rect">
            <a:avLst/>
          </a:prstGeom>
        </p:spPr>
        <p:txBody>
          <a:bodyPr wrap="none">
            <a:spAutoFit/>
          </a:bodyPr>
          <a:lstStyle/>
          <a:p>
            <a:pPr algn="ctr"/>
            <a:r>
              <a:rPr lang="en-US" dirty="0"/>
              <a:t>$40.00</a:t>
            </a:r>
          </a:p>
        </p:txBody>
      </p:sp>
    </p:spTree>
    <p:extLst>
      <p:ext uri="{BB962C8B-B14F-4D97-AF65-F5344CB8AC3E}">
        <p14:creationId xmlns:p14="http://schemas.microsoft.com/office/powerpoint/2010/main" val="2055279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P spid="1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8751"/>
                </a:solidFill>
              </a:rPr>
              <a:t>Family Necessity Project</a:t>
            </a:r>
            <a:endParaRPr lang="en-US" dirty="0">
              <a:solidFill>
                <a:srgbClr val="008751"/>
              </a:solidFill>
            </a:endParaRPr>
          </a:p>
        </p:txBody>
      </p:sp>
      <p:sp>
        <p:nvSpPr>
          <p:cNvPr id="4" name="Slide Number Placeholder 3"/>
          <p:cNvSpPr>
            <a:spLocks noGrp="1"/>
          </p:cNvSpPr>
          <p:nvPr>
            <p:ph type="sldNum" sz="quarter" idx="12"/>
          </p:nvPr>
        </p:nvSpPr>
        <p:spPr/>
        <p:txBody>
          <a:bodyPr/>
          <a:lstStyle/>
          <a:p>
            <a:fld id="{6DF54964-B22D-3445-86BF-9371234E85EF}" type="slidenum">
              <a:rPr lang="en-US" smtClean="0"/>
              <a:t>26</a:t>
            </a:fld>
            <a:endParaRPr lang="en-US"/>
          </a:p>
        </p:txBody>
      </p:sp>
      <p:pic>
        <p:nvPicPr>
          <p:cNvPr id="5" name="Content Placeholder 4" descr="C:\Users\00223575\Desktop\bigstock--149712518.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133600" y="1063229"/>
            <a:ext cx="4876800" cy="3230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099857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stretch>
            <a:fillRect/>
          </a:stretch>
        </p:blipFill>
        <p:spPr>
          <a:xfrm>
            <a:off x="2192836" y="239486"/>
            <a:ext cx="4433945" cy="4278539"/>
          </a:xfrm>
          <a:prstGeom prst="rect">
            <a:avLst/>
          </a:prstGeom>
        </p:spPr>
      </p:pic>
      <p:sp>
        <p:nvSpPr>
          <p:cNvPr id="4" name="Slide Number Placeholder 3"/>
          <p:cNvSpPr>
            <a:spLocks noGrp="1"/>
          </p:cNvSpPr>
          <p:nvPr>
            <p:ph type="sldNum" sz="quarter" idx="12"/>
          </p:nvPr>
        </p:nvSpPr>
        <p:spPr/>
        <p:txBody>
          <a:bodyPr/>
          <a:lstStyle/>
          <a:p>
            <a:fld id="{6DF54964-B22D-3445-86BF-9371234E85EF}" type="slidenum">
              <a:rPr lang="en-US" smtClean="0"/>
              <a:t>27</a:t>
            </a:fld>
            <a:endParaRPr lang="en-US"/>
          </a:p>
        </p:txBody>
      </p:sp>
    </p:spTree>
    <p:extLst>
      <p:ext uri="{BB962C8B-B14F-4D97-AF65-F5344CB8AC3E}">
        <p14:creationId xmlns:p14="http://schemas.microsoft.com/office/powerpoint/2010/main" val="109621339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8751"/>
                </a:solidFill>
              </a:rPr>
              <a:t>So what can I start doing today?</a:t>
            </a:r>
            <a:endParaRPr lang="en-US" dirty="0">
              <a:solidFill>
                <a:srgbClr val="008751"/>
              </a:solidFill>
            </a:endParaRPr>
          </a:p>
        </p:txBody>
      </p:sp>
      <p:pic>
        <p:nvPicPr>
          <p:cNvPr id="5" name="Content Placeholder 4"/>
          <p:cNvPicPr>
            <a:picLocks noGrp="1" noChangeAspect="1"/>
          </p:cNvPicPr>
          <p:nvPr>
            <p:ph idx="1"/>
          </p:nvPr>
        </p:nvPicPr>
        <p:blipFill>
          <a:blip r:embed="rId3"/>
          <a:stretch>
            <a:fillRect/>
          </a:stretch>
        </p:blipFill>
        <p:spPr>
          <a:xfrm>
            <a:off x="1973900" y="1063229"/>
            <a:ext cx="5196199" cy="3394075"/>
          </a:xfrm>
          <a:prstGeom prst="rect">
            <a:avLst/>
          </a:prstGeom>
        </p:spPr>
      </p:pic>
      <p:sp>
        <p:nvSpPr>
          <p:cNvPr id="4" name="Slide Number Placeholder 3"/>
          <p:cNvSpPr>
            <a:spLocks noGrp="1"/>
          </p:cNvSpPr>
          <p:nvPr>
            <p:ph type="sldNum" sz="quarter" idx="12"/>
          </p:nvPr>
        </p:nvSpPr>
        <p:spPr/>
        <p:txBody>
          <a:bodyPr/>
          <a:lstStyle/>
          <a:p>
            <a:fld id="{6DF54964-B22D-3445-86BF-9371234E85EF}" type="slidenum">
              <a:rPr lang="en-US" smtClean="0"/>
              <a:t>28</a:t>
            </a:fld>
            <a:endParaRPr lang="en-US"/>
          </a:p>
        </p:txBody>
      </p:sp>
    </p:spTree>
    <p:extLst>
      <p:ext uri="{BB962C8B-B14F-4D97-AF65-F5344CB8AC3E}">
        <p14:creationId xmlns:p14="http://schemas.microsoft.com/office/powerpoint/2010/main" val="4650811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8751"/>
                </a:solidFill>
              </a:rPr>
              <a:t>Think-Pair-Share</a:t>
            </a:r>
            <a:endParaRPr lang="en-US" dirty="0">
              <a:solidFill>
                <a:srgbClr val="008751"/>
              </a:solidFill>
            </a:endParaRPr>
          </a:p>
        </p:txBody>
      </p:sp>
      <p:sp>
        <p:nvSpPr>
          <p:cNvPr id="3" name="Content Placeholder 2"/>
          <p:cNvSpPr>
            <a:spLocks noGrp="1"/>
          </p:cNvSpPr>
          <p:nvPr>
            <p:ph idx="1"/>
          </p:nvPr>
        </p:nvSpPr>
        <p:spPr/>
        <p:txBody>
          <a:bodyPr>
            <a:normAutofit lnSpcReduction="10000"/>
          </a:bodyPr>
          <a:lstStyle/>
          <a:p>
            <a:pPr marL="0" indent="0">
              <a:buNone/>
            </a:pPr>
            <a:r>
              <a:rPr lang="en-US" dirty="0"/>
              <a:t>List the three most important factors when choosing a career.</a:t>
            </a:r>
          </a:p>
          <a:p>
            <a:pPr marL="457200" lvl="1" indent="0">
              <a:buNone/>
            </a:pPr>
            <a:r>
              <a:rPr lang="en-US" dirty="0"/>
              <a:t>1.</a:t>
            </a:r>
          </a:p>
          <a:p>
            <a:pPr marL="457200" lvl="1" indent="0">
              <a:buNone/>
            </a:pPr>
            <a:endParaRPr lang="en-US" dirty="0"/>
          </a:p>
          <a:p>
            <a:pPr marL="457200" lvl="1" indent="0">
              <a:buNone/>
            </a:pPr>
            <a:r>
              <a:rPr lang="en-US" dirty="0"/>
              <a:t>2.</a:t>
            </a:r>
          </a:p>
          <a:p>
            <a:pPr marL="457200" lvl="1" indent="0">
              <a:buNone/>
            </a:pPr>
            <a:endParaRPr lang="en-US" dirty="0"/>
          </a:p>
          <a:p>
            <a:pPr marL="457200" lvl="1" indent="0">
              <a:buNone/>
            </a:pPr>
            <a:r>
              <a:rPr lang="en-US" dirty="0"/>
              <a:t>3.</a:t>
            </a:r>
          </a:p>
          <a:p>
            <a:endParaRPr lang="en-US" dirty="0"/>
          </a:p>
        </p:txBody>
      </p:sp>
      <p:sp>
        <p:nvSpPr>
          <p:cNvPr id="4" name="Slide Number Placeholder 3"/>
          <p:cNvSpPr>
            <a:spLocks noGrp="1"/>
          </p:cNvSpPr>
          <p:nvPr>
            <p:ph type="sldNum" sz="quarter" idx="12"/>
          </p:nvPr>
        </p:nvSpPr>
        <p:spPr/>
        <p:txBody>
          <a:bodyPr/>
          <a:lstStyle/>
          <a:p>
            <a:fld id="{6DF54964-B22D-3445-86BF-9371234E85EF}" type="slidenum">
              <a:rPr lang="en-US" smtClean="0"/>
              <a:t>2</a:t>
            </a:fld>
            <a:endParaRPr lang="en-US"/>
          </a:p>
        </p:txBody>
      </p:sp>
    </p:spTree>
    <p:extLst>
      <p:ext uri="{BB962C8B-B14F-4D97-AF65-F5344CB8AC3E}">
        <p14:creationId xmlns:p14="http://schemas.microsoft.com/office/powerpoint/2010/main" val="29023242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DF54964-B22D-3445-86BF-9371234E85EF}" type="slidenum">
              <a:rPr lang="en-US" smtClean="0"/>
              <a:t>3</a:t>
            </a:fld>
            <a:endParaRPr lang="en-US"/>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19352" y="0"/>
            <a:ext cx="6164295" cy="4623222"/>
          </a:xfrm>
          <a:prstGeom prst="rect">
            <a:avLst/>
          </a:prstGeom>
        </p:spPr>
      </p:pic>
      <p:sp>
        <p:nvSpPr>
          <p:cNvPr id="6" name="TextBox 5"/>
          <p:cNvSpPr txBox="1"/>
          <p:nvPr/>
        </p:nvSpPr>
        <p:spPr>
          <a:xfrm>
            <a:off x="2646455" y="1677138"/>
            <a:ext cx="1592856" cy="400110"/>
          </a:xfrm>
          <a:prstGeom prst="rect">
            <a:avLst/>
          </a:prstGeom>
          <a:noFill/>
        </p:spPr>
        <p:txBody>
          <a:bodyPr wrap="square" rtlCol="0">
            <a:spAutoFit/>
          </a:bodyPr>
          <a:lstStyle/>
          <a:p>
            <a:pPr algn="ctr"/>
            <a:r>
              <a:rPr lang="en-US" sz="20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Education</a:t>
            </a:r>
            <a:endParaRPr lang="en-US"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7" name="TextBox 6"/>
          <p:cNvSpPr txBox="1"/>
          <p:nvPr/>
        </p:nvSpPr>
        <p:spPr>
          <a:xfrm>
            <a:off x="3904707" y="779638"/>
            <a:ext cx="1455821" cy="400110"/>
          </a:xfrm>
          <a:prstGeom prst="rect">
            <a:avLst/>
          </a:prstGeom>
          <a:noFill/>
        </p:spPr>
        <p:txBody>
          <a:bodyPr wrap="square" rtlCol="0">
            <a:spAutoFit/>
          </a:bodyPr>
          <a:lstStyle/>
          <a:p>
            <a:pPr algn="ctr"/>
            <a:r>
              <a:rPr lang="en-US" sz="20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Career</a:t>
            </a:r>
            <a:endParaRPr lang="en-US"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8" name="TextBox 7"/>
          <p:cNvSpPr txBox="1"/>
          <p:nvPr/>
        </p:nvSpPr>
        <p:spPr>
          <a:xfrm>
            <a:off x="4227533" y="2456776"/>
            <a:ext cx="1455821" cy="400110"/>
          </a:xfrm>
          <a:prstGeom prst="rect">
            <a:avLst/>
          </a:prstGeom>
          <a:noFill/>
        </p:spPr>
        <p:txBody>
          <a:bodyPr wrap="square" rtlCol="0">
            <a:spAutoFit/>
          </a:bodyPr>
          <a:lstStyle/>
          <a:p>
            <a:pPr algn="ctr"/>
            <a:r>
              <a:rPr lang="en-US" sz="20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Lifestyle</a:t>
            </a:r>
            <a:endParaRPr lang="en-US"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9" name="TextBox 8"/>
          <p:cNvSpPr txBox="1"/>
          <p:nvPr/>
        </p:nvSpPr>
        <p:spPr>
          <a:xfrm>
            <a:off x="5360528" y="1485695"/>
            <a:ext cx="1455821" cy="400110"/>
          </a:xfrm>
          <a:prstGeom prst="rect">
            <a:avLst/>
          </a:prstGeom>
          <a:noFill/>
        </p:spPr>
        <p:txBody>
          <a:bodyPr wrap="square" rtlCol="0">
            <a:spAutoFit/>
          </a:bodyPr>
          <a:lstStyle/>
          <a:p>
            <a:pPr algn="ctr"/>
            <a:r>
              <a:rPr lang="en-US" sz="20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Money</a:t>
            </a:r>
            <a:endParaRPr lang="en-US"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833639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8751"/>
                </a:solidFill>
              </a:rPr>
              <a:t>Education</a:t>
            </a:r>
            <a:endParaRPr lang="en-US" dirty="0">
              <a:solidFill>
                <a:srgbClr val="008751"/>
              </a:solidFill>
            </a:endParaRPr>
          </a:p>
        </p:txBody>
      </p:sp>
      <p:pic>
        <p:nvPicPr>
          <p:cNvPr id="5" name="Content Placeholder 4"/>
          <p:cNvPicPr>
            <a:picLocks noGrp="1" noChangeAspect="1"/>
          </p:cNvPicPr>
          <p:nvPr>
            <p:ph idx="1"/>
          </p:nvPr>
        </p:nvPicPr>
        <p:blipFill>
          <a:blip r:embed="rId2"/>
          <a:stretch>
            <a:fillRect/>
          </a:stretch>
        </p:blipFill>
        <p:spPr>
          <a:xfrm>
            <a:off x="1124413" y="1488889"/>
            <a:ext cx="6895174" cy="2816596"/>
          </a:xfrm>
          <a:prstGeom prst="rect">
            <a:avLst/>
          </a:prstGeom>
        </p:spPr>
      </p:pic>
      <p:sp>
        <p:nvSpPr>
          <p:cNvPr id="4" name="Slide Number Placeholder 3"/>
          <p:cNvSpPr>
            <a:spLocks noGrp="1"/>
          </p:cNvSpPr>
          <p:nvPr>
            <p:ph type="sldNum" sz="quarter" idx="12"/>
          </p:nvPr>
        </p:nvSpPr>
        <p:spPr/>
        <p:txBody>
          <a:bodyPr/>
          <a:lstStyle/>
          <a:p>
            <a:fld id="{6DF54964-B22D-3445-86BF-9371234E85EF}" type="slidenum">
              <a:rPr lang="en-US" smtClean="0"/>
              <a:t>4</a:t>
            </a:fld>
            <a:endParaRPr lang="en-US"/>
          </a:p>
        </p:txBody>
      </p:sp>
    </p:spTree>
    <p:extLst>
      <p:ext uri="{BB962C8B-B14F-4D97-AF65-F5344CB8AC3E}">
        <p14:creationId xmlns:p14="http://schemas.microsoft.com/office/powerpoint/2010/main" val="3642908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6DF54964-B22D-3445-86BF-9371234E85EF}" type="slidenum">
              <a:rPr lang="en-US" smtClean="0"/>
              <a:t>5</a:t>
            </a:fld>
            <a:endParaRPr lang="en-US"/>
          </a:p>
        </p:txBody>
      </p:sp>
      <p:pic>
        <p:nvPicPr>
          <p:cNvPr id="5" name="Picture 4" descr="C:\Users\00223575\Pictures\Stock photos\bigstock-images-14144809\bigstock-African-Woman-With-Hand-On-Chi-101256302.jpg"/>
          <p:cNvPicPr>
            <a:picLocks noChangeAspect="1" noChangeArrowheads="1"/>
          </p:cNvPicPr>
          <p:nvPr/>
        </p:nvPicPr>
        <p:blipFill rotWithShape="1">
          <a:blip r:embed="rId3">
            <a:extLst>
              <a:ext uri="{28A0092B-C50C-407E-A947-70E740481C1C}">
                <a14:useLocalDpi xmlns:a14="http://schemas.microsoft.com/office/drawing/2010/main" val="0"/>
              </a:ext>
            </a:extLst>
          </a:blip>
          <a:srcRect l="-3878" t="6626" r="3878" b="264"/>
          <a:stretch/>
        </p:blipFill>
        <p:spPr bwMode="auto">
          <a:xfrm>
            <a:off x="-368901" y="1"/>
            <a:ext cx="9512901" cy="630698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290969" y="1046451"/>
            <a:ext cx="2688672" cy="1692771"/>
          </a:xfrm>
          <a:prstGeom prst="rect">
            <a:avLst/>
          </a:prstGeom>
        </p:spPr>
        <p:txBody>
          <a:bodyPr wrap="square">
            <a:spAutoFit/>
          </a:bodyPr>
          <a:lstStyle/>
          <a:p>
            <a:pPr algn="ctr"/>
            <a:r>
              <a:rPr lang="en-US" dirty="0">
                <a:solidFill>
                  <a:schemeClr val="bg1"/>
                </a:solidFill>
                <a:latin typeface="Arial" panose="020B0604020202020204" pitchFamily="34" charset="0"/>
                <a:cs typeface="Arial" panose="020B0604020202020204" pitchFamily="34" charset="0"/>
              </a:rPr>
              <a:t>Only </a:t>
            </a:r>
            <a:r>
              <a:rPr lang="en-US" sz="3200" dirty="0">
                <a:solidFill>
                  <a:schemeClr val="bg1"/>
                </a:solidFill>
                <a:latin typeface="Arial" panose="020B0604020202020204" pitchFamily="34" charset="0"/>
                <a:cs typeface="Arial" panose="020B0604020202020204" pitchFamily="34" charset="0"/>
              </a:rPr>
              <a:t>1</a:t>
            </a:r>
            <a:r>
              <a:rPr lang="en-US" sz="3200" dirty="0" smtClean="0">
                <a:solidFill>
                  <a:schemeClr val="bg1"/>
                </a:solidFill>
                <a:latin typeface="Arial" panose="020B0604020202020204" pitchFamily="34" charset="0"/>
                <a:cs typeface="Arial" panose="020B0604020202020204" pitchFamily="34" charset="0"/>
              </a:rPr>
              <a:t> </a:t>
            </a:r>
            <a:r>
              <a:rPr lang="en-US" dirty="0">
                <a:solidFill>
                  <a:schemeClr val="bg1"/>
                </a:solidFill>
                <a:latin typeface="Arial" panose="020B0604020202020204" pitchFamily="34" charset="0"/>
                <a:cs typeface="Arial" panose="020B0604020202020204" pitchFamily="34" charset="0"/>
              </a:rPr>
              <a:t>out </a:t>
            </a:r>
            <a:r>
              <a:rPr lang="en-US" dirty="0" smtClean="0">
                <a:solidFill>
                  <a:schemeClr val="bg1"/>
                </a:solidFill>
                <a:latin typeface="Arial" panose="020B0604020202020204" pitchFamily="34" charset="0"/>
                <a:cs typeface="Arial" panose="020B0604020202020204" pitchFamily="34" charset="0"/>
              </a:rPr>
              <a:t>of  </a:t>
            </a:r>
            <a:r>
              <a:rPr lang="en-US" sz="3200" dirty="0" smtClean="0">
                <a:solidFill>
                  <a:schemeClr val="bg1"/>
                </a:solidFill>
                <a:latin typeface="Arial" panose="020B0604020202020204" pitchFamily="34" charset="0"/>
                <a:cs typeface="Arial" panose="020B0604020202020204" pitchFamily="34" charset="0"/>
              </a:rPr>
              <a:t>5 </a:t>
            </a:r>
            <a:endParaRPr lang="en-US" dirty="0">
              <a:solidFill>
                <a:schemeClr val="bg1"/>
              </a:solidFill>
              <a:latin typeface="Arial" panose="020B0604020202020204" pitchFamily="34" charset="0"/>
              <a:cs typeface="Arial" panose="020B0604020202020204" pitchFamily="34" charset="0"/>
            </a:endParaRPr>
          </a:p>
          <a:p>
            <a:pPr algn="ctr"/>
            <a:r>
              <a:rPr lang="en-US" dirty="0">
                <a:solidFill>
                  <a:schemeClr val="bg1"/>
                </a:solidFill>
                <a:latin typeface="Arial" panose="020B0604020202020204" pitchFamily="34" charset="0"/>
                <a:cs typeface="Arial" panose="020B0604020202020204" pitchFamily="34" charset="0"/>
              </a:rPr>
              <a:t>students in Texas have a degree or professional certification by the age of 24.</a:t>
            </a:r>
          </a:p>
        </p:txBody>
      </p:sp>
    </p:spTree>
    <p:extLst>
      <p:ext uri="{BB962C8B-B14F-4D97-AF65-F5344CB8AC3E}">
        <p14:creationId xmlns:p14="http://schemas.microsoft.com/office/powerpoint/2010/main" val="40780988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ight Arrow 5"/>
          <p:cNvSpPr/>
          <p:nvPr/>
        </p:nvSpPr>
        <p:spPr>
          <a:xfrm>
            <a:off x="864066" y="780176"/>
            <a:ext cx="6493079" cy="4135958"/>
          </a:xfrm>
          <a:prstGeom prst="rightArrow">
            <a:avLst/>
          </a:prstGeom>
          <a:solidFill>
            <a:srgbClr val="008751">
              <a:tint val="40000"/>
              <a:hueOff val="0"/>
              <a:satOff val="0"/>
              <a:lumOff val="0"/>
              <a:alphaOff val="0"/>
            </a:srgbClr>
          </a:solidFill>
          <a:ln>
            <a:noFill/>
          </a:ln>
          <a:effectLst/>
        </p:spPr>
      </p:sp>
      <p:sp>
        <p:nvSpPr>
          <p:cNvPr id="2" name="Title 1"/>
          <p:cNvSpPr>
            <a:spLocks noGrp="1"/>
          </p:cNvSpPr>
          <p:nvPr>
            <p:ph type="title"/>
          </p:nvPr>
        </p:nvSpPr>
        <p:spPr/>
        <p:txBody>
          <a:bodyPr/>
          <a:lstStyle/>
          <a:p>
            <a:r>
              <a:rPr lang="en-US" dirty="0" smtClean="0">
                <a:solidFill>
                  <a:srgbClr val="008751"/>
                </a:solidFill>
              </a:rPr>
              <a:t>Degrees and Programs</a:t>
            </a:r>
            <a:endParaRPr lang="en-US" dirty="0">
              <a:solidFill>
                <a:srgbClr val="008751"/>
              </a:solidFill>
            </a:endParaRPr>
          </a:p>
        </p:txBody>
      </p:sp>
      <p:pic>
        <p:nvPicPr>
          <p:cNvPr id="5" name="Content Placeholder 4"/>
          <p:cNvPicPr>
            <a:picLocks noGrp="1" noChangeAspect="1"/>
          </p:cNvPicPr>
          <p:nvPr>
            <p:ph idx="1"/>
          </p:nvPr>
        </p:nvPicPr>
        <p:blipFill>
          <a:blip r:embed="rId3"/>
          <a:stretch>
            <a:fillRect/>
          </a:stretch>
        </p:blipFill>
        <p:spPr>
          <a:xfrm>
            <a:off x="459892" y="1955890"/>
            <a:ext cx="7559984" cy="1784529"/>
          </a:xfrm>
          <a:prstGeom prst="rect">
            <a:avLst/>
          </a:prstGeom>
        </p:spPr>
      </p:pic>
      <p:sp>
        <p:nvSpPr>
          <p:cNvPr id="4" name="Slide Number Placeholder 3"/>
          <p:cNvSpPr>
            <a:spLocks noGrp="1"/>
          </p:cNvSpPr>
          <p:nvPr>
            <p:ph type="sldNum" sz="quarter" idx="12"/>
          </p:nvPr>
        </p:nvSpPr>
        <p:spPr/>
        <p:txBody>
          <a:bodyPr/>
          <a:lstStyle/>
          <a:p>
            <a:fld id="{6DF54964-B22D-3445-86BF-9371234E85EF}" type="slidenum">
              <a:rPr lang="en-US" smtClean="0"/>
              <a:t>6</a:t>
            </a:fld>
            <a:endParaRPr lang="en-US"/>
          </a:p>
        </p:txBody>
      </p:sp>
    </p:spTree>
    <p:extLst>
      <p:ext uri="{BB962C8B-B14F-4D97-AF65-F5344CB8AC3E}">
        <p14:creationId xmlns:p14="http://schemas.microsoft.com/office/powerpoint/2010/main" val="31905299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DF54964-B22D-3445-86BF-9371234E85EF}" type="slidenum">
              <a:rPr lang="en-US" smtClean="0"/>
              <a:t>7</a:t>
            </a:fld>
            <a:endParaRPr lang="en-US"/>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79061131"/>
              </p:ext>
            </p:extLst>
          </p:nvPr>
        </p:nvGraphicFramePr>
        <p:xfrm>
          <a:off x="457200" y="251670"/>
          <a:ext cx="8229600" cy="4342555"/>
        </p:xfrm>
        <a:graphic>
          <a:graphicData uri="http://schemas.openxmlformats.org/drawingml/2006/chart">
            <c:chart xmlns:c="http://schemas.openxmlformats.org/drawingml/2006/chart" xmlns:r="http://schemas.openxmlformats.org/officeDocument/2006/relationships" r:id="rId3"/>
          </a:graphicData>
        </a:graphic>
      </p:graphicFrame>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3302" y="660796"/>
            <a:ext cx="3335939" cy="16744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7962487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8751"/>
                </a:solidFill>
              </a:rPr>
              <a:t>Technical and Vocational School</a:t>
            </a:r>
            <a:endParaRPr lang="en-US" dirty="0">
              <a:solidFill>
                <a:srgbClr val="008751"/>
              </a:solidFill>
            </a:endParaRPr>
          </a:p>
        </p:txBody>
      </p:sp>
      <p:sp>
        <p:nvSpPr>
          <p:cNvPr id="3" name="Content Placeholder 2"/>
          <p:cNvSpPr>
            <a:spLocks noGrp="1"/>
          </p:cNvSpPr>
          <p:nvPr>
            <p:ph idx="1"/>
          </p:nvPr>
        </p:nvSpPr>
        <p:spPr/>
        <p:txBody>
          <a:bodyPr/>
          <a:lstStyle/>
          <a:p>
            <a:pPr marL="0" indent="0" algn="ctr">
              <a:buNone/>
            </a:pPr>
            <a:r>
              <a:rPr lang="en-US" sz="2800" dirty="0"/>
              <a:t>A one to two year program that teaches you the necessary skills to perform a specific job.</a:t>
            </a:r>
          </a:p>
          <a:p>
            <a:pPr marL="0" indent="0">
              <a:buNone/>
            </a:pPr>
            <a:endParaRPr lang="en-US" dirty="0"/>
          </a:p>
        </p:txBody>
      </p:sp>
      <p:sp>
        <p:nvSpPr>
          <p:cNvPr id="4" name="Slide Number Placeholder 3"/>
          <p:cNvSpPr>
            <a:spLocks noGrp="1"/>
          </p:cNvSpPr>
          <p:nvPr>
            <p:ph type="sldNum" sz="quarter" idx="12"/>
          </p:nvPr>
        </p:nvSpPr>
        <p:spPr/>
        <p:txBody>
          <a:bodyPr/>
          <a:lstStyle/>
          <a:p>
            <a:fld id="{6DF54964-B22D-3445-86BF-9371234E85EF}" type="slidenum">
              <a:rPr lang="en-US" smtClean="0"/>
              <a:t>8</a:t>
            </a:fld>
            <a:endParaRPr lang="en-US"/>
          </a:p>
        </p:txBody>
      </p:sp>
      <p:pic>
        <p:nvPicPr>
          <p:cNvPr id="5" name="Picture 4" descr="https://totalcosmetology.com/images/homepage/gallery/makeup_brushes_with_fa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531519" y="2635357"/>
            <a:ext cx="2190973" cy="1233487"/>
          </a:xfrm>
          <a:prstGeom prst="rect">
            <a:avLst/>
          </a:prstGeom>
          <a:noFill/>
          <a:effectLst>
            <a:glow rad="101600">
              <a:srgbClr val="8CC63E"/>
            </a:glow>
          </a:effectLst>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stretch>
            <a:fillRect/>
          </a:stretch>
        </p:blipFill>
        <p:spPr>
          <a:xfrm>
            <a:off x="679509" y="3868844"/>
            <a:ext cx="1743607" cy="493819"/>
          </a:xfrm>
          <a:prstGeom prst="rect">
            <a:avLst/>
          </a:prstGeom>
        </p:spPr>
      </p:pic>
      <p:pic>
        <p:nvPicPr>
          <p:cNvPr id="7"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40669" y="3144018"/>
            <a:ext cx="2178034" cy="1450605"/>
          </a:xfrm>
          <a:prstGeom prst="rect">
            <a:avLst/>
          </a:prstGeom>
          <a:noFill/>
          <a:ln>
            <a:noFill/>
          </a:ln>
          <a:effectLst>
            <a:glow rad="101600">
              <a:srgbClr val="8CC63E"/>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3469594" y="2759427"/>
            <a:ext cx="2249109" cy="369332"/>
          </a:xfrm>
          <a:prstGeom prst="rect">
            <a:avLst/>
          </a:prstGeom>
          <a:noFill/>
        </p:spPr>
        <p:txBody>
          <a:bodyPr wrap="square" rtlCol="0">
            <a:spAutoFit/>
          </a:bodyPr>
          <a:lstStyle/>
          <a:p>
            <a:pPr algn="ctr"/>
            <a:r>
              <a:rPr lang="en-US" b="1" dirty="0" smtClean="0">
                <a:latin typeface="Arial" panose="020B0604020202020204" pitchFamily="34" charset="0"/>
                <a:cs typeface="Arial" panose="020B0604020202020204" pitchFamily="34" charset="0"/>
              </a:rPr>
              <a:t>Medical Assistant</a:t>
            </a:r>
            <a:endParaRPr lang="en-US" b="1" dirty="0">
              <a:latin typeface="Arial" panose="020B0604020202020204" pitchFamily="34" charset="0"/>
              <a:cs typeface="Arial" panose="020B0604020202020204" pitchFamily="34" charset="0"/>
            </a:endParaRPr>
          </a:p>
        </p:txBody>
      </p:sp>
      <p:pic>
        <p:nvPicPr>
          <p:cNvPr id="9"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27157" y="2560517"/>
            <a:ext cx="2074748" cy="1383165"/>
          </a:xfrm>
          <a:prstGeom prst="rect">
            <a:avLst/>
          </a:prstGeom>
          <a:noFill/>
          <a:ln>
            <a:noFill/>
          </a:ln>
          <a:effectLst>
            <a:glow rad="101600">
              <a:srgbClr val="8CC63E"/>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6508151" y="3993331"/>
            <a:ext cx="1732547" cy="369332"/>
          </a:xfrm>
          <a:prstGeom prst="rect">
            <a:avLst/>
          </a:prstGeom>
          <a:noFill/>
        </p:spPr>
        <p:txBody>
          <a:bodyPr wrap="square" rtlCol="0">
            <a:spAutoFit/>
          </a:bodyPr>
          <a:lstStyle/>
          <a:p>
            <a:pPr algn="ctr"/>
            <a:r>
              <a:rPr lang="en-US" b="1" dirty="0" smtClean="0">
                <a:latin typeface="Arial" panose="020B0604020202020204" pitchFamily="34" charset="0"/>
                <a:cs typeface="Arial" panose="020B0604020202020204" pitchFamily="34" charset="0"/>
              </a:rPr>
              <a:t>Culinary</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52115755"/>
      </p:ext>
    </p:extLst>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445</TotalTime>
  <Words>2190</Words>
  <Application>Microsoft Office PowerPoint</Application>
  <PresentationFormat>On-screen Show (16:9)</PresentationFormat>
  <Paragraphs>220</Paragraphs>
  <Slides>29</Slides>
  <Notes>21</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29</vt:i4>
      </vt:variant>
    </vt:vector>
  </HeadingPairs>
  <TitlesOfParts>
    <vt:vector size="34" baseType="lpstr">
      <vt:lpstr>Arial</vt:lpstr>
      <vt:lpstr>Calibri</vt:lpstr>
      <vt:lpstr>Wingdings 2</vt:lpstr>
      <vt:lpstr>Custom Design</vt:lpstr>
      <vt:lpstr>Office Theme</vt:lpstr>
      <vt:lpstr>JA Your Career, Your Future</vt:lpstr>
      <vt:lpstr>Have you started thinking about your future?</vt:lpstr>
      <vt:lpstr>Think-Pair-Share</vt:lpstr>
      <vt:lpstr>PowerPoint Presentation</vt:lpstr>
      <vt:lpstr>Education</vt:lpstr>
      <vt:lpstr>PowerPoint Presentation</vt:lpstr>
      <vt:lpstr>Degrees and Programs</vt:lpstr>
      <vt:lpstr>PowerPoint Presentation</vt:lpstr>
      <vt:lpstr>Technical and Vocational School</vt:lpstr>
      <vt:lpstr>Community and Junior College</vt:lpstr>
      <vt:lpstr>University</vt:lpstr>
      <vt:lpstr>How do I pay for school?</vt:lpstr>
      <vt:lpstr>Career</vt:lpstr>
      <vt:lpstr>Career Pathways (Endorsements)</vt:lpstr>
      <vt:lpstr>STEM- Physician</vt:lpstr>
      <vt:lpstr>STEM- Welder</vt:lpstr>
      <vt:lpstr>Business and Industry - Lawyer</vt:lpstr>
      <vt:lpstr>Public Service – Armed Forces</vt:lpstr>
      <vt:lpstr>Arts and Humanities - Musician</vt:lpstr>
      <vt:lpstr>Arts and Humanities- Graphic Designer</vt:lpstr>
      <vt:lpstr>Business and Industry- Entrepreneur</vt:lpstr>
      <vt:lpstr>Entrepreneurship</vt:lpstr>
      <vt:lpstr>Local Young Entrepreneur</vt:lpstr>
      <vt:lpstr>PowerPoint Presentation</vt:lpstr>
      <vt:lpstr>Money</vt:lpstr>
      <vt:lpstr>How Much Does it Cost?</vt:lpstr>
      <vt:lpstr>Family Necessity Project</vt:lpstr>
      <vt:lpstr>PowerPoint Presentation</vt:lpstr>
      <vt:lpstr>So what can I start doing today?</vt:lpstr>
    </vt:vector>
  </TitlesOfParts>
  <Company>Junior Achievement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Jody Conditt</dc:creator>
  <cp:lastModifiedBy>Jennifer Anderson</cp:lastModifiedBy>
  <cp:revision>45</cp:revision>
  <dcterms:created xsi:type="dcterms:W3CDTF">2013-04-22T14:53:24Z</dcterms:created>
  <dcterms:modified xsi:type="dcterms:W3CDTF">2019-09-30T13:48:08Z</dcterms:modified>
</cp:coreProperties>
</file>